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74" r:id="rId11"/>
    <p:sldId id="273" r:id="rId12"/>
    <p:sldId id="314" r:id="rId13"/>
    <p:sldId id="313" r:id="rId14"/>
    <p:sldId id="291" r:id="rId15"/>
    <p:sldId id="275" r:id="rId16"/>
    <p:sldId id="276" r:id="rId17"/>
    <p:sldId id="277" r:id="rId18"/>
    <p:sldId id="278" r:id="rId19"/>
    <p:sldId id="280" r:id="rId20"/>
    <p:sldId id="281" r:id="rId21"/>
    <p:sldId id="300" r:id="rId22"/>
    <p:sldId id="311" r:id="rId23"/>
    <p:sldId id="312" r:id="rId24"/>
    <p:sldId id="279" r:id="rId25"/>
    <p:sldId id="282" r:id="rId26"/>
    <p:sldId id="283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84" r:id="rId35"/>
    <p:sldId id="285" r:id="rId36"/>
    <p:sldId id="315" r:id="rId37"/>
    <p:sldId id="316" r:id="rId38"/>
    <p:sldId id="317" r:id="rId39"/>
    <p:sldId id="318" r:id="rId40"/>
    <p:sldId id="288" r:id="rId41"/>
    <p:sldId id="286" r:id="rId42"/>
    <p:sldId id="289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9" r:id="rId58"/>
    <p:sldId id="308" r:id="rId59"/>
    <p:sldId id="310" r:id="rId60"/>
  </p:sldIdLst>
  <p:sldSz cx="9144000" cy="6858000" type="screen4x3"/>
  <p:notesSz cx="6858000" cy="9144000"/>
  <p:custDataLst>
    <p:tags r:id="rId6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8CBAD"/>
    <a:srgbClr val="FFFFFF"/>
    <a:srgbClr val="DBDBDB"/>
    <a:srgbClr val="FF7171"/>
    <a:srgbClr val="FF7D7D"/>
    <a:srgbClr val="FFA3A3"/>
    <a:srgbClr val="FFC000"/>
    <a:srgbClr val="FF0000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154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DE3D1-619A-47AE-BB72-644193618094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ED51-3957-44BA-A14F-557AFA2B705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62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23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2279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758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2909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988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005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093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8240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3ED51-3957-44BA-A14F-557AFA2B7058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465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719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905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983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505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5026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9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6357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5447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9863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6359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376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2693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9064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413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990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6099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64921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3123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1010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7940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790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57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69064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5339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0956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9101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724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8983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25192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0618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90771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154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088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45872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67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455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287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80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874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957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F7AD3-D193-4430-9167-BBF5BE6DEE41}" type="datetimeFigureOut">
              <a:rPr lang="en-SG" smtClean="0"/>
              <a:t>31/10/2023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79778-FC99-42CF-8F3E-A5A3F815B2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00" r:id="rId3"/>
    <p:sldLayoutId id="2147483699" r:id="rId4"/>
    <p:sldLayoutId id="2147483698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88" r:id="rId15"/>
    <p:sldLayoutId id="2147483687" r:id="rId16"/>
    <p:sldLayoutId id="2147483686" r:id="rId17"/>
    <p:sldLayoutId id="2147483685" r:id="rId18"/>
    <p:sldLayoutId id="2147483684" r:id="rId19"/>
    <p:sldLayoutId id="2147483683" r:id="rId20"/>
    <p:sldLayoutId id="2147483682" r:id="rId21"/>
    <p:sldLayoutId id="2147483681" r:id="rId22"/>
    <p:sldLayoutId id="2147483680" r:id="rId23"/>
    <p:sldLayoutId id="2147483679" r:id="rId24"/>
    <p:sldLayoutId id="2147483678" r:id="rId25"/>
    <p:sldLayoutId id="2147483677" r:id="rId26"/>
    <p:sldLayoutId id="2147483676" r:id="rId27"/>
    <p:sldLayoutId id="2147483675" r:id="rId28"/>
    <p:sldLayoutId id="2147483674" r:id="rId29"/>
    <p:sldLayoutId id="2147483673" r:id="rId30"/>
    <p:sldLayoutId id="2147483672" r:id="rId31"/>
    <p:sldLayoutId id="2147483663" r:id="rId32"/>
    <p:sldLayoutId id="2147483664" r:id="rId33"/>
    <p:sldLayoutId id="2147483665" r:id="rId34"/>
    <p:sldLayoutId id="2147483666" r:id="rId35"/>
    <p:sldLayoutId id="2147483667" r:id="rId36"/>
    <p:sldLayoutId id="2147483668" r:id="rId37"/>
    <p:sldLayoutId id="2147483669" r:id="rId38"/>
    <p:sldLayoutId id="2147483670" r:id="rId39"/>
    <p:sldLayoutId id="2147483671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ZufiIwwqFA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EUpWgy-Tuo?feature=oembed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0.png"/><Relationship Id="rId7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72.wmf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1.png"/><Relationship Id="rId7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17" Type="http://schemas.microsoft.com/office/2007/relationships/hdphoto" Target="../media/hdphoto1.wdp"/><Relationship Id="rId2" Type="http://schemas.openxmlformats.org/officeDocument/2006/relationships/image" Target="../media/image88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82.png"/><Relationship Id="rId5" Type="http://schemas.openxmlformats.org/officeDocument/2006/relationships/image" Target="../media/image91.png"/><Relationship Id="rId15" Type="http://schemas.openxmlformats.org/officeDocument/2006/relationships/image" Target="../media/image85.svg"/><Relationship Id="rId10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12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02.pn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101.pn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3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1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1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7" Type="http://schemas.openxmlformats.org/officeDocument/2006/relationships/image" Target="../media/image125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18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2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26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8B456E-4494-5E02-5D44-94C4291D92CC}"/>
              </a:ext>
            </a:extLst>
          </p:cNvPr>
          <p:cNvSpPr txBox="1"/>
          <p:nvPr/>
        </p:nvSpPr>
        <p:spPr>
          <a:xfrm>
            <a:off x="2533493" y="3682999"/>
            <a:ext cx="4077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/>
              <a:t>Matrices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689B2-370D-B08A-8131-D8CC3EF8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28" y="288396"/>
            <a:ext cx="2351137" cy="659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5EFDDC-CCE6-79DD-9E35-7A0502DA8663}"/>
              </a:ext>
            </a:extLst>
          </p:cNvPr>
          <p:cNvSpPr txBox="1"/>
          <p:nvPr/>
        </p:nvSpPr>
        <p:spPr>
          <a:xfrm>
            <a:off x="1813777" y="2683933"/>
            <a:ext cx="5516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Game Maths &amp; Physics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FF759-88CB-670F-0EE7-B9153FD70E1D}"/>
              </a:ext>
            </a:extLst>
          </p:cNvPr>
          <p:cNvSpPr txBox="1"/>
          <p:nvPr/>
        </p:nvSpPr>
        <p:spPr>
          <a:xfrm>
            <a:off x="2594453" y="4419599"/>
            <a:ext cx="3900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>
                <a:solidFill>
                  <a:srgbClr val="00B0F0"/>
                </a:solidFill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4265793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A795F5-92E7-EA72-E930-F7C6609AD307}"/>
              </a:ext>
            </a:extLst>
          </p:cNvPr>
          <p:cNvSpPr txBox="1"/>
          <p:nvPr/>
        </p:nvSpPr>
        <p:spPr>
          <a:xfrm>
            <a:off x="0" y="6627168"/>
            <a:ext cx="2770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https://en.wikipedia.org/wiki/Affine_transformation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6C570-1D52-23FD-AEC5-5782AAF8D9E6}"/>
              </a:ext>
            </a:extLst>
          </p:cNvPr>
          <p:cNvSpPr txBox="1"/>
          <p:nvPr/>
        </p:nvSpPr>
        <p:spPr>
          <a:xfrm>
            <a:off x="238599" y="925910"/>
            <a:ext cx="433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/>
              <a:t>Parallel lines remain parallel</a:t>
            </a:r>
            <a:endParaRPr lang="en-SG" sz="280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717F206-CB57-9B44-3441-1152B2B47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0" t="15936" r="15855" b="15989"/>
          <a:stretch/>
        </p:blipFill>
        <p:spPr bwMode="auto">
          <a:xfrm>
            <a:off x="267639" y="2343616"/>
            <a:ext cx="2170771" cy="217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4C34B8F-378A-80D0-1FEC-C42842DF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308" y="1834625"/>
            <a:ext cx="3188751" cy="31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F51DECF-44D9-C065-8EAD-726E74674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0" b="16044"/>
          <a:stretch/>
        </p:blipFill>
        <p:spPr bwMode="auto">
          <a:xfrm>
            <a:off x="5694557" y="2343615"/>
            <a:ext cx="3188751" cy="217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8C24A86-8F3A-A61E-54FC-18176CBAD652}"/>
              </a:ext>
            </a:extLst>
          </p:cNvPr>
          <p:cNvGrpSpPr/>
          <p:nvPr/>
        </p:nvGrpSpPr>
        <p:grpSpPr>
          <a:xfrm>
            <a:off x="830621" y="2343615"/>
            <a:ext cx="550128" cy="2170770"/>
            <a:chOff x="901332" y="2259980"/>
            <a:chExt cx="550128" cy="217077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B7C991E-AB3D-D388-4D0F-8C9C1A6D9D11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E6FAFF-79F5-12B6-8A58-433F2E9CE466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49FB75-3FCD-77F5-9AD6-399D179C070B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0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59B98B-7CDE-1493-67C8-ECF33F53BFF6}"/>
              </a:ext>
            </a:extLst>
          </p:cNvPr>
          <p:cNvGrpSpPr/>
          <p:nvPr/>
        </p:nvGrpSpPr>
        <p:grpSpPr>
          <a:xfrm rot="19818715">
            <a:off x="3497182" y="2608546"/>
            <a:ext cx="550128" cy="2170770"/>
            <a:chOff x="901332" y="2259980"/>
            <a:chExt cx="550128" cy="217077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2CC346-C8E4-E505-874C-0F5C5F1B5BC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167D9AE-7059-DA4E-C62C-CC853589BC7C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2B319C-0300-BDE1-D1B1-CC1096BA943F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0" y="2259980"/>
              <a:ext cx="0" cy="21707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2884CA-6467-F7AE-27A9-0F8FB250B032}"/>
              </a:ext>
            </a:extLst>
          </p:cNvPr>
          <p:cNvGrpSpPr/>
          <p:nvPr/>
        </p:nvGrpSpPr>
        <p:grpSpPr>
          <a:xfrm>
            <a:off x="5955355" y="2373176"/>
            <a:ext cx="1613934" cy="2141209"/>
            <a:chOff x="6014827" y="2289541"/>
            <a:chExt cx="1613934" cy="214120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6C66B5-2ED8-D4F9-C169-B8FCD4F03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4827" y="2289541"/>
              <a:ext cx="1053220" cy="2141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65843D-85CC-C4A1-C551-20A4BA145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5184" y="2289541"/>
              <a:ext cx="1053220" cy="2141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296BDD2-0665-24DD-BA71-B2D152467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5541" y="2289541"/>
              <a:ext cx="1053220" cy="2141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7CB4CD-D5D1-A14D-C19C-E3091079319F}"/>
              </a:ext>
            </a:extLst>
          </p:cNvPr>
          <p:cNvGrpSpPr/>
          <p:nvPr/>
        </p:nvGrpSpPr>
        <p:grpSpPr>
          <a:xfrm rot="5400000">
            <a:off x="1085233" y="2104883"/>
            <a:ext cx="550128" cy="2170770"/>
            <a:chOff x="901332" y="2259980"/>
            <a:chExt cx="550128" cy="21707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632486-BB3C-C58E-C3A0-78551DB3AC05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B546D2-7EF6-66EE-2722-4B54484CBE67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F2B7F8-7872-D6AA-FA89-49261EB5468B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0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63C1E5-4161-DC3A-1AE0-10DFAF4E4314}"/>
              </a:ext>
            </a:extLst>
          </p:cNvPr>
          <p:cNvGrpSpPr/>
          <p:nvPr/>
        </p:nvGrpSpPr>
        <p:grpSpPr>
          <a:xfrm rot="3601216">
            <a:off x="3807931" y="2115366"/>
            <a:ext cx="550128" cy="2170770"/>
            <a:chOff x="901332" y="2259980"/>
            <a:chExt cx="550128" cy="217077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A7B2B7-2DB1-B390-1E7E-0CE630A57898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310271-ED5C-5882-1E0B-AFE22AED94A7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A488C3-26FB-81BB-3248-40740F56AC43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0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B22A30-C45E-9E2E-0659-77940A0AB8F7}"/>
              </a:ext>
            </a:extLst>
          </p:cNvPr>
          <p:cNvGrpSpPr/>
          <p:nvPr/>
        </p:nvGrpSpPr>
        <p:grpSpPr>
          <a:xfrm rot="5400000">
            <a:off x="7186483" y="1928101"/>
            <a:ext cx="550129" cy="2451672"/>
            <a:chOff x="901332" y="2259980"/>
            <a:chExt cx="550129" cy="245167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FC0B49-860C-D3D2-E867-D3490EA4FCD4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2" y="2259980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B2C0782-82D9-A7F5-22B3-E812B64B8880}"/>
                </a:ext>
              </a:extLst>
            </p:cNvPr>
            <p:cNvCxnSpPr>
              <a:cxnSpLocks/>
            </p:cNvCxnSpPr>
            <p:nvPr/>
          </p:nvCxnSpPr>
          <p:spPr>
            <a:xfrm>
              <a:off x="1168962" y="2397761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BD8495-354B-4CB9-532D-57CD5A93C521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61" y="2540882"/>
              <a:ext cx="0" cy="217077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E8BDE8-F007-8C9F-F7D6-94EBFE06E95D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</p:spTree>
    <p:extLst>
      <p:ext uri="{BB962C8B-B14F-4D97-AF65-F5344CB8AC3E}">
        <p14:creationId xmlns:p14="http://schemas.microsoft.com/office/powerpoint/2010/main" val="112387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C94B13A-135F-E3E5-D838-2EEE4A884726}"/>
              </a:ext>
            </a:extLst>
          </p:cNvPr>
          <p:cNvSpPr txBox="1"/>
          <p:nvPr/>
        </p:nvSpPr>
        <p:spPr>
          <a:xfrm>
            <a:off x="2966649" y="2303385"/>
            <a:ext cx="1444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>
                <a:solidFill>
                  <a:srgbClr val="FF0000"/>
                </a:solidFill>
              </a:rPr>
              <a:t>not colinear</a:t>
            </a:r>
            <a:endParaRPr lang="en-SG" sz="2000">
              <a:solidFill>
                <a:srgbClr val="FF0000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5B2B86-2AE8-5906-2428-5834598D7896}"/>
              </a:ext>
            </a:extLst>
          </p:cNvPr>
          <p:cNvGrpSpPr/>
          <p:nvPr/>
        </p:nvGrpSpPr>
        <p:grpSpPr>
          <a:xfrm>
            <a:off x="722686" y="961513"/>
            <a:ext cx="3792113" cy="1414783"/>
            <a:chOff x="715252" y="968947"/>
            <a:chExt cx="4611383" cy="17204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3845B7-62E8-3FC2-375E-0692278E666E}"/>
                </a:ext>
              </a:extLst>
            </p:cNvPr>
            <p:cNvSpPr/>
            <p:nvPr/>
          </p:nvSpPr>
          <p:spPr>
            <a:xfrm>
              <a:off x="1044494" y="1205288"/>
              <a:ext cx="1314256" cy="1314256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CB221B7-4548-BBA7-51B7-2D9055F3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844" y="1005302"/>
              <a:ext cx="1679260" cy="1684086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048AAC-54F5-8C6F-7981-8C5D7E1421C7}"/>
                </a:ext>
              </a:extLst>
            </p:cNvPr>
            <p:cNvCxnSpPr>
              <a:cxnSpLocks/>
            </p:cNvCxnSpPr>
            <p:nvPr/>
          </p:nvCxnSpPr>
          <p:spPr>
            <a:xfrm>
              <a:off x="715252" y="1205288"/>
              <a:ext cx="20043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70000D-57A9-F372-9B72-73821EDB1D0A}"/>
                </a:ext>
              </a:extLst>
            </p:cNvPr>
            <p:cNvCxnSpPr>
              <a:cxnSpLocks/>
            </p:cNvCxnSpPr>
            <p:nvPr/>
          </p:nvCxnSpPr>
          <p:spPr>
            <a:xfrm>
              <a:off x="3322315" y="1203907"/>
              <a:ext cx="20043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27709E9-8A5E-FD76-42A2-C66351B7B9D4}"/>
                </a:ext>
              </a:extLst>
            </p:cNvPr>
            <p:cNvCxnSpPr/>
            <p:nvPr/>
          </p:nvCxnSpPr>
          <p:spPr>
            <a:xfrm>
              <a:off x="2739006" y="1878998"/>
              <a:ext cx="51963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915256-A354-8C89-0189-FAEDA6799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389" y="11499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FD763D-F8AE-6931-C2BD-C47174AFE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516" y="11499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79CD2A7-8DF8-F8AA-77AF-C13F407FC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644" y="11499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C3ADC2-E8B4-69DA-6E40-B58A03E57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242" y="1141370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F14EAA-22A6-0386-0D61-F1422D212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4370" y="968947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A3989C-4CAF-5FFB-80AA-02EC7E7C2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498" y="1141370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2AA6896-E7A7-245C-C1A5-AB496A417FDF}"/>
              </a:ext>
            </a:extLst>
          </p:cNvPr>
          <p:cNvSpPr txBox="1"/>
          <p:nvPr/>
        </p:nvSpPr>
        <p:spPr>
          <a:xfrm>
            <a:off x="238599" y="53720"/>
            <a:ext cx="67494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Non-affine transformations</a:t>
            </a:r>
            <a:endParaRPr lang="en-SG" sz="44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702BC2-1DED-A380-D6F2-0A553CD150DE}"/>
              </a:ext>
            </a:extLst>
          </p:cNvPr>
          <p:cNvSpPr txBox="1"/>
          <p:nvPr/>
        </p:nvSpPr>
        <p:spPr>
          <a:xfrm>
            <a:off x="989785" y="4181475"/>
            <a:ext cx="3648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>
                <a:solidFill>
                  <a:srgbClr val="FF0000"/>
                </a:solidFill>
              </a:rPr>
              <a:t>Ratios of distances are </a:t>
            </a:r>
            <a:r>
              <a:rPr lang="en-SG" altLang="en-US" i="1">
                <a:solidFill>
                  <a:srgbClr val="FF0000"/>
                </a:solidFill>
              </a:rPr>
              <a:t>not</a:t>
            </a:r>
            <a:r>
              <a:rPr lang="en-SG" altLang="en-US">
                <a:solidFill>
                  <a:srgbClr val="FF0000"/>
                </a:solidFill>
              </a:rPr>
              <a:t> preserved</a:t>
            </a:r>
            <a:endParaRPr lang="en-SG">
              <a:solidFill>
                <a:srgbClr val="FF0000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8AC6A6-600B-0EC5-921F-C11986ACA313}"/>
              </a:ext>
            </a:extLst>
          </p:cNvPr>
          <p:cNvGrpSpPr/>
          <p:nvPr/>
        </p:nvGrpSpPr>
        <p:grpSpPr>
          <a:xfrm>
            <a:off x="1015919" y="4709289"/>
            <a:ext cx="3437136" cy="1437637"/>
            <a:chOff x="1008484" y="4855085"/>
            <a:chExt cx="4179715" cy="174823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0DA496-9856-E6D0-F330-936B4F329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8939" y="4919232"/>
              <a:ext cx="1679260" cy="168408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4B204E-ECA0-008B-B3C2-AF12CFDB2DBF}"/>
                </a:ext>
              </a:extLst>
            </p:cNvPr>
            <p:cNvSpPr/>
            <p:nvPr/>
          </p:nvSpPr>
          <p:spPr>
            <a:xfrm>
              <a:off x="1068589" y="5124766"/>
              <a:ext cx="1314256" cy="1314256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33EC9F1-17CE-F33D-62C6-5AAB7AEDBA1D}"/>
                </a:ext>
              </a:extLst>
            </p:cNvPr>
            <p:cNvCxnSpPr/>
            <p:nvPr/>
          </p:nvCxnSpPr>
          <p:spPr>
            <a:xfrm>
              <a:off x="2763101" y="5798476"/>
              <a:ext cx="51963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85E80D-104D-5A20-8B57-C0BA21207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484" y="5069393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2B6B908-469E-B88E-A18A-96005DE10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12" y="5069393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ACC32C-EF18-5E36-DB17-0D62F9361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740" y="5069393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3C33D4-141F-DC6B-4BC7-387981C91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337" y="5060849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DE8BB5F-FD22-5E35-6495-36FC28892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465" y="485508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6BE521-68F0-DCA7-5B7D-6625EECEF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593" y="5060849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171926-312F-9AB6-1CC3-1B0D54DF2681}"/>
                </a:ext>
              </a:extLst>
            </p:cNvPr>
            <p:cNvCxnSpPr>
              <a:cxnSpLocks/>
              <a:stCxn id="38" idx="2"/>
              <a:endCxn id="39" idx="6"/>
            </p:cNvCxnSpPr>
            <p:nvPr/>
          </p:nvCxnSpPr>
          <p:spPr>
            <a:xfrm>
              <a:off x="1008484" y="5128838"/>
              <a:ext cx="77733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5E7168-3C96-9AEE-5CAE-180FCC245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482" y="4914530"/>
              <a:ext cx="684759" cy="20759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5B8FED1-701E-1E97-D2AE-51AAB1DC34D1}"/>
              </a:ext>
            </a:extLst>
          </p:cNvPr>
          <p:cNvSpPr txBox="1"/>
          <p:nvPr/>
        </p:nvSpPr>
        <p:spPr>
          <a:xfrm>
            <a:off x="1765522" y="6146926"/>
            <a:ext cx="287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>
                <a:solidFill>
                  <a:srgbClr val="FF0000"/>
                </a:solidFill>
              </a:rPr>
              <a:t>Parallelism is </a:t>
            </a:r>
            <a:r>
              <a:rPr lang="en-SG" altLang="en-US" i="1">
                <a:solidFill>
                  <a:srgbClr val="FF0000"/>
                </a:solidFill>
              </a:rPr>
              <a:t>not</a:t>
            </a:r>
            <a:r>
              <a:rPr lang="en-SG" altLang="en-US">
                <a:solidFill>
                  <a:srgbClr val="FF0000"/>
                </a:solidFill>
              </a:rPr>
              <a:t> preserved</a:t>
            </a:r>
            <a:endParaRPr lang="en-SG">
              <a:solidFill>
                <a:srgbClr val="FF0000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3A9747B-3004-4CA1-73DC-2F975C7D0B0D}"/>
              </a:ext>
            </a:extLst>
          </p:cNvPr>
          <p:cNvGrpSpPr/>
          <p:nvPr/>
        </p:nvGrpSpPr>
        <p:grpSpPr>
          <a:xfrm>
            <a:off x="1001638" y="2774365"/>
            <a:ext cx="3458680" cy="1433771"/>
            <a:chOff x="994204" y="2924061"/>
            <a:chExt cx="4205914" cy="174353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BA6AB7-A0E3-5605-1980-CEB70BF25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844" y="2983506"/>
              <a:ext cx="1679260" cy="1684086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460274A-1D52-BAB9-A631-3C0786ECDF13}"/>
                </a:ext>
              </a:extLst>
            </p:cNvPr>
            <p:cNvCxnSpPr>
              <a:cxnSpLocks/>
              <a:endCxn id="86" idx="6"/>
            </p:cNvCxnSpPr>
            <p:nvPr/>
          </p:nvCxnSpPr>
          <p:spPr>
            <a:xfrm flipV="1">
              <a:off x="3514496" y="3772676"/>
              <a:ext cx="1685622" cy="387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343D6CC-319D-4F00-E005-41A8D3570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4813" y="3159512"/>
              <a:ext cx="1293763" cy="1100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CC7A78-2E83-E8FD-BBFE-3BE9DA2C7FDD}"/>
                </a:ext>
              </a:extLst>
            </p:cNvPr>
            <p:cNvSpPr/>
            <p:nvPr/>
          </p:nvSpPr>
          <p:spPr>
            <a:xfrm>
              <a:off x="1044494" y="3174993"/>
              <a:ext cx="1314256" cy="1314256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262D52-42B8-7445-B068-F34DA804DECA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 flipV="1">
              <a:off x="1038948" y="3178424"/>
              <a:ext cx="1372062" cy="58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AC5E71-2821-DDF6-6817-392EB7FC8E6E}"/>
                </a:ext>
              </a:extLst>
            </p:cNvPr>
            <p:cNvCxnSpPr/>
            <p:nvPr/>
          </p:nvCxnSpPr>
          <p:spPr>
            <a:xfrm>
              <a:off x="2739006" y="3848703"/>
              <a:ext cx="51963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A3100F-2E97-3474-ADC7-E474718B9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242" y="3111076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5D6B79-AF8C-5AE4-63DB-9E322080A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4370" y="2924061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4E2CEF-F297-AA71-62A9-13E7B49FC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498" y="3111076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AF4BFAD-44E5-483A-12AD-8F9375A6E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454" y="31238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9BBCF9F-9C8A-DFF2-3578-36655EF26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581" y="312381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599B5BF-C5BE-28A5-2B06-8ACDF2A87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4370" y="3715294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DDBC059-CEE9-FC61-C911-C43A25C12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833" y="3715294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146E42-791E-2B90-87DB-934A6A967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99" y="3118979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61C236-9BA6-E8A6-D7F5-46C50294D27E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V="1">
              <a:off x="1036698" y="3772034"/>
              <a:ext cx="1372062" cy="58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64BF25A-9C3D-5F02-EB22-B8CE9EA3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204" y="371742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BAD52A7-5944-3074-510C-0C6573A5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331" y="3717425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9B8015E-1832-01CA-551B-54940B01B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549" y="3712589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EA6CA57-78E2-4525-080E-E1A722A0B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907" y="3713231"/>
              <a:ext cx="120211" cy="118890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4338" name="Picture 2" descr="opencv - How to create a 2D perspective transform matrix from individual  components? - Stack Overflow">
            <a:extLst>
              <a:ext uri="{FF2B5EF4-FFF2-40B4-BE49-F238E27FC236}">
                <a16:creationId xmlns:a16="http://schemas.microsoft.com/office/drawing/2014/main" id="{AE809996-2BD3-A9C7-4362-F02658834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8" b="29437"/>
          <a:stretch/>
        </p:blipFill>
        <p:spPr bwMode="auto">
          <a:xfrm>
            <a:off x="5831579" y="1149944"/>
            <a:ext cx="1824204" cy="181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C7AA85-9A4C-DC71-1D4A-A9F7D0592EF4}"/>
              </a:ext>
            </a:extLst>
          </p:cNvPr>
          <p:cNvGrpSpPr/>
          <p:nvPr/>
        </p:nvGrpSpPr>
        <p:grpSpPr>
          <a:xfrm>
            <a:off x="5932710" y="3003743"/>
            <a:ext cx="1889915" cy="2496213"/>
            <a:chOff x="5932710" y="3003743"/>
            <a:chExt cx="1889915" cy="2496213"/>
          </a:xfrm>
        </p:grpSpPr>
        <p:pic>
          <p:nvPicPr>
            <p:cNvPr id="95" name="Picture 2" descr="opencv - How to create a 2D perspective transform matrix from individual  components? - Stack Overflow">
              <a:extLst>
                <a:ext uri="{FF2B5EF4-FFF2-40B4-BE49-F238E27FC236}">
                  <a16:creationId xmlns:a16="http://schemas.microsoft.com/office/drawing/2014/main" id="{66CA31B2-C097-594F-389F-AF26414BD3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67" b="29437"/>
            <a:stretch/>
          </p:blipFill>
          <p:spPr bwMode="auto">
            <a:xfrm>
              <a:off x="5932710" y="3622373"/>
              <a:ext cx="1889915" cy="1877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598DA63-DA9D-A554-B2E4-5CB5070D757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7101" y="3217402"/>
              <a:ext cx="42731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3B8A6B6-14A6-5E3E-2DD5-B7813409A3AD}"/>
              </a:ext>
            </a:extLst>
          </p:cNvPr>
          <p:cNvSpPr txBox="1"/>
          <p:nvPr/>
        </p:nvSpPr>
        <p:spPr>
          <a:xfrm>
            <a:off x="5264144" y="5799917"/>
            <a:ext cx="32270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en-US" sz="2000">
                <a:solidFill>
                  <a:srgbClr val="FF0000"/>
                </a:solidFill>
              </a:rPr>
              <a:t>A perspective transformation is non-affine (why?)</a:t>
            </a:r>
            <a:endParaRPr lang="en-SG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9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1" grpId="0"/>
      <p:bldP spid="76" grpId="0"/>
      <p:bldP spid="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52EE0F-CE2D-B19B-698E-8432EA1FAE9B}"/>
              </a:ext>
            </a:extLst>
          </p:cNvPr>
          <p:cNvSpPr txBox="1"/>
          <p:nvPr/>
        </p:nvSpPr>
        <p:spPr>
          <a:xfrm rot="21065720">
            <a:off x="3016253" y="2420113"/>
            <a:ext cx="31114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Rotation</a:t>
            </a:r>
            <a:endParaRPr lang="en-SG" sz="6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6582B-AD48-C5CD-A91A-6FC9310ED3EF}"/>
              </a:ext>
            </a:extLst>
          </p:cNvPr>
          <p:cNvSpPr txBox="1"/>
          <p:nvPr/>
        </p:nvSpPr>
        <p:spPr>
          <a:xfrm>
            <a:off x="1765653" y="3628940"/>
            <a:ext cx="57629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5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Rotation matrix derivation (step-by-step prove)">
            <a:hlinkClick r:id="" action="ppaction://media"/>
            <a:extLst>
              <a:ext uri="{FF2B5EF4-FFF2-40B4-BE49-F238E27FC236}">
                <a16:creationId xmlns:a16="http://schemas.microsoft.com/office/drawing/2014/main" id="{E4960183-FF4F-588F-DD9C-1899B720CC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761139"/>
            <a:ext cx="9130064" cy="5158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AA2DFF-0AED-FE7C-86DA-C98EF89D0FCD}"/>
              </a:ext>
            </a:extLst>
          </p:cNvPr>
          <p:cNvSpPr/>
          <p:nvPr/>
        </p:nvSpPr>
        <p:spPr>
          <a:xfrm>
            <a:off x="97536" y="144679"/>
            <a:ext cx="796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Let’s watch this first – a very clear (and brief!) derivation of the 2D rotation matrix.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024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Math for Game Developers: Rotating Vectors (with proof)">
            <a:hlinkClick r:id="" action="ppaction://media"/>
            <a:extLst>
              <a:ext uri="{FF2B5EF4-FFF2-40B4-BE49-F238E27FC236}">
                <a16:creationId xmlns:a16="http://schemas.microsoft.com/office/drawing/2014/main" id="{BF43677F-04E4-1B2F-5FE6-1C7B134B4B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774277"/>
            <a:ext cx="9144000" cy="51663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D36D1-6068-4D83-F6EB-1BE04514A36C}"/>
              </a:ext>
            </a:extLst>
          </p:cNvPr>
          <p:cNvSpPr/>
          <p:nvPr/>
        </p:nvSpPr>
        <p:spPr>
          <a:xfrm>
            <a:off x="6095999" y="5959587"/>
            <a:ext cx="3020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/>
              <a:t>You should watch this after class (37m)</a:t>
            </a:r>
            <a:endParaRPr lang="en-SG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86BE5-F625-3802-5F43-94913094F1D7}"/>
              </a:ext>
            </a:extLst>
          </p:cNvPr>
          <p:cNvSpPr txBox="1"/>
          <p:nvPr/>
        </p:nvSpPr>
        <p:spPr>
          <a:xfrm>
            <a:off x="11022" y="6627168"/>
            <a:ext cx="26305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https://www.youtube.com/watch?v=tEUpWgy-Tuo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D15A6-90B7-06F0-A83A-E97BB3E32EA5}"/>
              </a:ext>
            </a:extLst>
          </p:cNvPr>
          <p:cNvSpPr/>
          <p:nvPr/>
        </p:nvSpPr>
        <p:spPr>
          <a:xfrm>
            <a:off x="6454987" y="6210199"/>
            <a:ext cx="26890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/>
              <a:t>A long video, but worth watching!</a:t>
            </a:r>
            <a:endParaRPr lang="en-SG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E47C4D-1876-EF7F-D045-F95C82FBEE72}"/>
              </a:ext>
            </a:extLst>
          </p:cNvPr>
          <p:cNvSpPr/>
          <p:nvPr/>
        </p:nvSpPr>
        <p:spPr>
          <a:xfrm>
            <a:off x="133435" y="196938"/>
            <a:ext cx="26890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This is here for your reference.</a:t>
            </a:r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143406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D36863-56F4-4C77-A058-DB6E9C65FBB1}"/>
              </a:ext>
            </a:extLst>
          </p:cNvPr>
          <p:cNvSpPr/>
          <p:nvPr/>
        </p:nvSpPr>
        <p:spPr>
          <a:xfrm>
            <a:off x="1081144" y="2051680"/>
            <a:ext cx="2737023" cy="27370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4A2858-12D3-0CF4-A7D2-5B7A5B7C342D}"/>
              </a:ext>
            </a:extLst>
          </p:cNvPr>
          <p:cNvGrpSpPr/>
          <p:nvPr/>
        </p:nvGrpSpPr>
        <p:grpSpPr>
          <a:xfrm>
            <a:off x="3096403" y="2260496"/>
            <a:ext cx="492277" cy="1155658"/>
            <a:chOff x="3387108" y="2023125"/>
            <a:chExt cx="492277" cy="115565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C56479-DBB5-DCC7-CAF7-74CC0E562A4B}"/>
                </a:ext>
              </a:extLst>
            </p:cNvPr>
            <p:cNvCxnSpPr>
              <a:cxnSpLocks/>
            </p:cNvCxnSpPr>
            <p:nvPr/>
          </p:nvCxnSpPr>
          <p:spPr>
            <a:xfrm>
              <a:off x="3387108" y="2023125"/>
              <a:ext cx="0" cy="115565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D9361C-5F1C-6157-48F6-07FE7DBD1CEA}"/>
                    </a:ext>
                  </a:extLst>
                </p:cNvPr>
                <p:cNvSpPr txBox="1"/>
                <p:nvPr/>
              </p:nvSpPr>
              <p:spPr>
                <a:xfrm>
                  <a:off x="3442278" y="2510834"/>
                  <a:ext cx="43710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</m:fName>
                          <m:e>
                            <m: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oMath>
                    </m:oMathPara>
                  </a14:m>
                  <a:endParaRPr lang="en-SG" sz="1400" b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9D9361C-5F1C-6157-48F6-07FE7DBD1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278" y="2510834"/>
                  <a:ext cx="437107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9722" r="-8333" b="-571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9217CE-C17B-020B-BC7B-A0F7C7064D1B}"/>
              </a:ext>
            </a:extLst>
          </p:cNvPr>
          <p:cNvGrpSpPr/>
          <p:nvPr/>
        </p:nvGrpSpPr>
        <p:grpSpPr>
          <a:xfrm>
            <a:off x="2449655" y="2220127"/>
            <a:ext cx="684257" cy="227269"/>
            <a:chOff x="2740360" y="1982756"/>
            <a:chExt cx="684257" cy="22726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658D13-58D2-4BD9-C5BA-A4A18C23B8C0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H="1">
              <a:off x="2740360" y="1982756"/>
              <a:ext cx="684257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F478423-020C-C041-831B-78BCB9FFBFA2}"/>
                    </a:ext>
                  </a:extLst>
                </p:cNvPr>
                <p:cNvSpPr txBox="1"/>
                <p:nvPr/>
              </p:nvSpPr>
              <p:spPr>
                <a:xfrm>
                  <a:off x="2809054" y="1994581"/>
                  <a:ext cx="4675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</m:fName>
                          <m:e>
                            <m:r>
                              <a:rPr lang="en-SG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oMath>
                    </m:oMathPara>
                  </a14:m>
                  <a:endParaRPr lang="en-SG" sz="1400" b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F478423-020C-C041-831B-78BCB9FFB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9054" y="1994581"/>
                  <a:ext cx="467564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3896" r="-9091" b="-857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3B6B9-811D-4931-4AF2-43859D07E85D}"/>
              </a:ext>
            </a:extLst>
          </p:cNvPr>
          <p:cNvCxnSpPr>
            <a:cxnSpLocks/>
          </p:cNvCxnSpPr>
          <p:nvPr/>
        </p:nvCxnSpPr>
        <p:spPr>
          <a:xfrm>
            <a:off x="2449655" y="1615694"/>
            <a:ext cx="0" cy="360092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6ADF5-EFAB-C8A9-CC1B-9DE61614EDE6}"/>
              </a:ext>
            </a:extLst>
          </p:cNvPr>
          <p:cNvCxnSpPr>
            <a:cxnSpLocks/>
          </p:cNvCxnSpPr>
          <p:nvPr/>
        </p:nvCxnSpPr>
        <p:spPr>
          <a:xfrm flipH="1">
            <a:off x="717823" y="3420192"/>
            <a:ext cx="3730102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A084CF-3074-D468-72A0-A39E3510A4DC}"/>
              </a:ext>
            </a:extLst>
          </p:cNvPr>
          <p:cNvCxnSpPr>
            <a:cxnSpLocks/>
            <a:endCxn id="16" idx="7"/>
          </p:cNvCxnSpPr>
          <p:nvPr/>
        </p:nvCxnSpPr>
        <p:spPr>
          <a:xfrm flipV="1">
            <a:off x="2449655" y="2191581"/>
            <a:ext cx="672433" cy="122457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19B8172-3F41-D66E-BFA9-293F8E0DB52E}"/>
              </a:ext>
            </a:extLst>
          </p:cNvPr>
          <p:cNvSpPr/>
          <p:nvPr/>
        </p:nvSpPr>
        <p:spPr>
          <a:xfrm>
            <a:off x="3053172" y="2179757"/>
            <a:ext cx="80739" cy="8073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01CF60-3D35-2F1A-A31E-A9677AF35990}"/>
              </a:ext>
            </a:extLst>
          </p:cNvPr>
          <p:cNvGrpSpPr/>
          <p:nvPr/>
        </p:nvGrpSpPr>
        <p:grpSpPr>
          <a:xfrm>
            <a:off x="2449655" y="3474344"/>
            <a:ext cx="724371" cy="303390"/>
            <a:chOff x="2740360" y="3236973"/>
            <a:chExt cx="724371" cy="303390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88C3E435-0EB9-40AE-C1C1-A8E9E07AE2B8}"/>
                </a:ext>
              </a:extLst>
            </p:cNvPr>
            <p:cNvSpPr/>
            <p:nvPr/>
          </p:nvSpPr>
          <p:spPr>
            <a:xfrm rot="5400000">
              <a:off x="3016114" y="2961219"/>
              <a:ext cx="132748" cy="684256"/>
            </a:xfrm>
            <a:prstGeom prst="rightBrace">
              <a:avLst>
                <a:gd name="adj1" fmla="val 79303"/>
                <a:gd name="adj2" fmla="val 500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2D9FD0-EE6C-CD32-13FB-D3CBD6D99393}"/>
                    </a:ext>
                  </a:extLst>
                </p:cNvPr>
                <p:cNvSpPr txBox="1"/>
                <p:nvPr/>
              </p:nvSpPr>
              <p:spPr>
                <a:xfrm>
                  <a:off x="2776466" y="3355697"/>
                  <a:ext cx="68826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</m:fName>
                          <m:e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oMath>
                    </m:oMathPara>
                  </a14:m>
                  <a:endParaRPr lang="en-SG" sz="1200" b="1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2D9FD0-EE6C-CD32-13FB-D3CBD6D99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466" y="3355697"/>
                  <a:ext cx="688265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540" r="-5310" b="-322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3C3590-2EF1-D6D9-97CE-39C4F37EF316}"/>
              </a:ext>
            </a:extLst>
          </p:cNvPr>
          <p:cNvGrpSpPr/>
          <p:nvPr/>
        </p:nvGrpSpPr>
        <p:grpSpPr>
          <a:xfrm>
            <a:off x="1498793" y="2230912"/>
            <a:ext cx="882169" cy="1145910"/>
            <a:chOff x="1789498" y="1993541"/>
            <a:chExt cx="882169" cy="11459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557B0D4-E564-91B0-85AF-75A858A64931}"/>
                    </a:ext>
                  </a:extLst>
                </p:cNvPr>
                <p:cNvSpPr txBox="1"/>
                <p:nvPr/>
              </p:nvSpPr>
              <p:spPr>
                <a:xfrm>
                  <a:off x="1789498" y="2490456"/>
                  <a:ext cx="68345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</m:fName>
                          <m:e>
                            <m:r>
                              <a:rPr lang="en-SG" sz="1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oMath>
                    </m:oMathPara>
                  </a14:m>
                  <a:endParaRPr lang="en-SG" sz="1200" b="1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557B0D4-E564-91B0-85AF-75A858A64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498" y="2490456"/>
                  <a:ext cx="68345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5357" r="-5357" b="-1935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7E8C8449-AADF-ED6E-0634-87188ED53D1F}"/>
                </a:ext>
              </a:extLst>
            </p:cNvPr>
            <p:cNvSpPr/>
            <p:nvPr/>
          </p:nvSpPr>
          <p:spPr>
            <a:xfrm rot="10800000">
              <a:off x="2528201" y="1993541"/>
              <a:ext cx="143466" cy="1145910"/>
            </a:xfrm>
            <a:prstGeom prst="rightBrace">
              <a:avLst>
                <a:gd name="adj1" fmla="val 79303"/>
                <a:gd name="adj2" fmla="val 500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026" name="Picture 2" descr="2d transform_03">
            <a:extLst>
              <a:ext uri="{FF2B5EF4-FFF2-40B4-BE49-F238E27FC236}">
                <a16:creationId xmlns:a16="http://schemas.microsoft.com/office/drawing/2014/main" id="{83EA619E-3637-E4F4-C500-06F984BE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518" y="1858816"/>
            <a:ext cx="32099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FD7F0FC-B536-7D51-2DA9-F81EA4D79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334" y="5120406"/>
            <a:ext cx="1694291" cy="34470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259B0B-9A0C-DB1F-C55C-8670C4495B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2334" y="5451784"/>
            <a:ext cx="1670921" cy="3447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23E98A-5E6E-9DBB-99FF-211C66F9FAF2}"/>
              </a:ext>
            </a:extLst>
          </p:cNvPr>
          <p:cNvSpPr txBox="1"/>
          <p:nvPr/>
        </p:nvSpPr>
        <p:spPr>
          <a:xfrm>
            <a:off x="177556" y="745503"/>
            <a:ext cx="4573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/>
              <a:t>Remember the unit circle, with radius = 1</a:t>
            </a:r>
            <a:endParaRPr lang="en-SG" sz="20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5D4BE8-2FF0-A719-8D70-51D5D1A507AB}"/>
              </a:ext>
            </a:extLst>
          </p:cNvPr>
          <p:cNvGrpSpPr/>
          <p:nvPr/>
        </p:nvGrpSpPr>
        <p:grpSpPr>
          <a:xfrm>
            <a:off x="5429414" y="5796484"/>
            <a:ext cx="1771952" cy="568574"/>
            <a:chOff x="5205630" y="5733924"/>
            <a:chExt cx="1771952" cy="56857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7D6C62-8B4E-D426-D254-799157960E2A}"/>
                </a:ext>
              </a:extLst>
            </p:cNvPr>
            <p:cNvSpPr txBox="1"/>
            <p:nvPr/>
          </p:nvSpPr>
          <p:spPr>
            <a:xfrm>
              <a:off x="5205630" y="5963944"/>
              <a:ext cx="17719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altLang="en-US" sz="1600">
                  <a:solidFill>
                    <a:srgbClr val="00B0F0"/>
                  </a:solidFill>
                </a:rPr>
                <a:t>Radius of any value</a:t>
              </a:r>
              <a:endParaRPr lang="en-SG" sz="1600">
                <a:solidFill>
                  <a:srgbClr val="00B0F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61E391-D2E7-136F-5B17-F824B4DFFE12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091606" y="5733924"/>
              <a:ext cx="0" cy="23002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323C838-3F09-08F1-7943-DBAA5F88EBBD}"/>
              </a:ext>
            </a:extLst>
          </p:cNvPr>
          <p:cNvSpPr txBox="1"/>
          <p:nvPr/>
        </p:nvSpPr>
        <p:spPr>
          <a:xfrm>
            <a:off x="-10735" y="6611779"/>
            <a:ext cx="3104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chemeClr val="bg1">
                    <a:lumMod val="65000"/>
                  </a:schemeClr>
                </a:solidFill>
              </a:rPr>
              <a:t>http://www.alanzucconi.com/2016/02/03/2d-rotations/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D3F90-16E5-11B3-C6A5-997B1631196C}"/>
              </a:ext>
            </a:extLst>
          </p:cNvPr>
          <p:cNvSpPr txBox="1"/>
          <p:nvPr/>
        </p:nvSpPr>
        <p:spPr>
          <a:xfrm>
            <a:off x="540144" y="5734747"/>
            <a:ext cx="443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Positive angle means rotate counterclockwise</a:t>
            </a:r>
            <a:endParaRPr lang="en-SG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3A71D4-2CF3-5D02-97AE-66696F9F9A16}"/>
              </a:ext>
            </a:extLst>
          </p:cNvPr>
          <p:cNvSpPr txBox="1"/>
          <p:nvPr/>
        </p:nvSpPr>
        <p:spPr>
          <a:xfrm>
            <a:off x="505985" y="5361376"/>
            <a:ext cx="4434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The distance from the origin is fixed</a:t>
            </a:r>
            <a:endParaRPr lang="en-SG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756D2CF-3C30-AC9C-017A-4213DBC4C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4651" y="3208652"/>
            <a:ext cx="128897" cy="15800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6FCAF320-83F2-1203-FFFD-9BDA8BC3F629}"/>
              </a:ext>
            </a:extLst>
          </p:cNvPr>
          <p:cNvGrpSpPr/>
          <p:nvPr/>
        </p:nvGrpSpPr>
        <p:grpSpPr>
          <a:xfrm>
            <a:off x="5661212" y="5127230"/>
            <a:ext cx="2739608" cy="889407"/>
            <a:chOff x="5661212" y="5127230"/>
            <a:chExt cx="2739608" cy="88940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548981D-072C-6B6C-5FC3-EB15F5E622A6}"/>
                </a:ext>
              </a:extLst>
            </p:cNvPr>
            <p:cNvSpPr/>
            <p:nvPr/>
          </p:nvSpPr>
          <p:spPr>
            <a:xfrm>
              <a:off x="5661212" y="5127230"/>
              <a:ext cx="1835523" cy="6760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EFAE79B-88C0-7F01-6A1A-D41CE68BDEA2}"/>
                </a:ext>
              </a:extLst>
            </p:cNvPr>
            <p:cNvSpPr txBox="1"/>
            <p:nvPr/>
          </p:nvSpPr>
          <p:spPr>
            <a:xfrm rot="21123028">
              <a:off x="7421962" y="5678083"/>
              <a:ext cx="978858" cy="3385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SG" sz="1600"/>
                <a:t>next slide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6FC1A2-6A3E-7A22-FF2C-F104B57A23BE}"/>
              </a:ext>
            </a:extLst>
          </p:cNvPr>
          <p:cNvSpPr txBox="1"/>
          <p:nvPr/>
        </p:nvSpPr>
        <p:spPr>
          <a:xfrm rot="21123028">
            <a:off x="7083257" y="925646"/>
            <a:ext cx="1476549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/>
              <a:t>This is 2D, so the rotation is about the z axis</a:t>
            </a:r>
          </a:p>
        </p:txBody>
      </p:sp>
    </p:spTree>
    <p:extLst>
      <p:ext uri="{BB962C8B-B14F-4D97-AF65-F5344CB8AC3E}">
        <p14:creationId xmlns:p14="http://schemas.microsoft.com/office/powerpoint/2010/main" val="12986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0DC93-EF8A-5B63-D156-E7F63AF8095C}"/>
              </a:ext>
            </a:extLst>
          </p:cNvPr>
          <p:cNvGrpSpPr/>
          <p:nvPr/>
        </p:nvGrpSpPr>
        <p:grpSpPr>
          <a:xfrm>
            <a:off x="896112" y="3974592"/>
            <a:ext cx="4511040" cy="2582389"/>
            <a:chOff x="896112" y="3974592"/>
            <a:chExt cx="4511040" cy="25823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1C6BF0-C9EE-18E3-1E77-9D8CE4CFDBB6}"/>
                </a:ext>
              </a:extLst>
            </p:cNvPr>
            <p:cNvGrpSpPr/>
            <p:nvPr/>
          </p:nvGrpSpPr>
          <p:grpSpPr>
            <a:xfrm>
              <a:off x="896112" y="3974592"/>
              <a:ext cx="4511040" cy="2582389"/>
              <a:chOff x="896112" y="3974592"/>
              <a:chExt cx="4511040" cy="258238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F3BFD3-5218-9C27-9B38-B91D95BC679E}"/>
                  </a:ext>
                </a:extLst>
              </p:cNvPr>
              <p:cNvSpPr/>
              <p:nvPr/>
            </p:nvSpPr>
            <p:spPr>
              <a:xfrm>
                <a:off x="2673550" y="5503463"/>
                <a:ext cx="337874" cy="10458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759944-308A-7DCA-A8BA-FFF87CB6DF2F}"/>
                  </a:ext>
                </a:extLst>
              </p:cNvPr>
              <p:cNvSpPr/>
              <p:nvPr/>
            </p:nvSpPr>
            <p:spPr>
              <a:xfrm>
                <a:off x="896112" y="3974592"/>
                <a:ext cx="292605" cy="10458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A98D488-B985-BDC0-BD85-C13228B0E4D5}"/>
                  </a:ext>
                </a:extLst>
              </p:cNvPr>
              <p:cNvSpPr/>
              <p:nvPr/>
            </p:nvSpPr>
            <p:spPr>
              <a:xfrm>
                <a:off x="1060704" y="4960660"/>
                <a:ext cx="1612846" cy="550435"/>
              </a:xfrm>
              <a:custGeom>
                <a:avLst/>
                <a:gdLst>
                  <a:gd name="connsiteX0" fmla="*/ 0 w 1889760"/>
                  <a:gd name="connsiteY0" fmla="*/ 0 h 493776"/>
                  <a:gd name="connsiteX1" fmla="*/ 438912 w 1889760"/>
                  <a:gd name="connsiteY1" fmla="*/ 213360 h 493776"/>
                  <a:gd name="connsiteX2" fmla="*/ 1572768 w 1889760"/>
                  <a:gd name="connsiteY2" fmla="*/ 329184 h 493776"/>
                  <a:gd name="connsiteX3" fmla="*/ 1889760 w 1889760"/>
                  <a:gd name="connsiteY3" fmla="*/ 493776 h 49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9760" h="493776">
                    <a:moveTo>
                      <a:pt x="0" y="0"/>
                    </a:moveTo>
                    <a:cubicBezTo>
                      <a:pt x="88392" y="79248"/>
                      <a:pt x="176784" y="158496"/>
                      <a:pt x="438912" y="213360"/>
                    </a:cubicBezTo>
                    <a:cubicBezTo>
                      <a:pt x="701040" y="268224"/>
                      <a:pt x="1330960" y="282448"/>
                      <a:pt x="1572768" y="329184"/>
                    </a:cubicBezTo>
                    <a:cubicBezTo>
                      <a:pt x="1814576" y="375920"/>
                      <a:pt x="1852168" y="434848"/>
                      <a:pt x="1889760" y="493776"/>
                    </a:cubicBezTo>
                  </a:path>
                </a:pathLst>
              </a:custGeom>
              <a:noFill/>
              <a:ln w="19050">
                <a:solidFill>
                  <a:srgbClr val="F8CBAD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309F99-A359-C685-7704-A96EFE8FDE54}"/>
                  </a:ext>
                </a:extLst>
              </p:cNvPr>
              <p:cNvSpPr/>
              <p:nvPr/>
            </p:nvSpPr>
            <p:spPr>
              <a:xfrm>
                <a:off x="5069278" y="5511095"/>
                <a:ext cx="337874" cy="10458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E800AC-12FF-B50F-3296-999237EFE189}"/>
                </a:ext>
              </a:extLst>
            </p:cNvPr>
            <p:cNvSpPr/>
            <p:nvPr/>
          </p:nvSpPr>
          <p:spPr>
            <a:xfrm>
              <a:off x="1103376" y="5023104"/>
              <a:ext cx="3962400" cy="487680"/>
            </a:xfrm>
            <a:custGeom>
              <a:avLst/>
              <a:gdLst>
                <a:gd name="connsiteX0" fmla="*/ 0 w 3962400"/>
                <a:gd name="connsiteY0" fmla="*/ 0 h 487680"/>
                <a:gd name="connsiteX1" fmla="*/ 548640 w 3962400"/>
                <a:gd name="connsiteY1" fmla="*/ 146304 h 487680"/>
                <a:gd name="connsiteX2" fmla="*/ 2773680 w 3962400"/>
                <a:gd name="connsiteY2" fmla="*/ 268224 h 487680"/>
                <a:gd name="connsiteX3" fmla="*/ 3962400 w 3962400"/>
                <a:gd name="connsiteY3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2400" h="487680">
                  <a:moveTo>
                    <a:pt x="0" y="0"/>
                  </a:moveTo>
                  <a:cubicBezTo>
                    <a:pt x="43180" y="50800"/>
                    <a:pt x="86360" y="101600"/>
                    <a:pt x="548640" y="146304"/>
                  </a:cubicBezTo>
                  <a:cubicBezTo>
                    <a:pt x="1010920" y="191008"/>
                    <a:pt x="2204720" y="211328"/>
                    <a:pt x="2773680" y="268224"/>
                  </a:cubicBezTo>
                  <a:cubicBezTo>
                    <a:pt x="3342640" y="325120"/>
                    <a:pt x="3652520" y="406400"/>
                    <a:pt x="3962400" y="487680"/>
                  </a:cubicBezTo>
                </a:path>
              </a:pathLst>
            </a:custGeom>
            <a:noFill/>
            <a:ln w="19050">
              <a:solidFill>
                <a:srgbClr val="F8CBAD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9F068C-14D0-AD8F-320A-DC2AFD00A079}"/>
              </a:ext>
            </a:extLst>
          </p:cNvPr>
          <p:cNvGrpSpPr/>
          <p:nvPr/>
        </p:nvGrpSpPr>
        <p:grpSpPr>
          <a:xfrm>
            <a:off x="1188720" y="3974592"/>
            <a:ext cx="1309039" cy="1045887"/>
            <a:chOff x="1188720" y="3974592"/>
            <a:chExt cx="1309039" cy="10458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B38234-4248-7142-7725-C17999E5C73E}"/>
                </a:ext>
              </a:extLst>
            </p:cNvPr>
            <p:cNvSpPr/>
            <p:nvPr/>
          </p:nvSpPr>
          <p:spPr>
            <a:xfrm>
              <a:off x="1188720" y="4621089"/>
              <a:ext cx="1309039" cy="39939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194092-0E81-1A3B-125F-74612FA7BC00}"/>
                </a:ext>
              </a:extLst>
            </p:cNvPr>
            <p:cNvSpPr/>
            <p:nvPr/>
          </p:nvSpPr>
          <p:spPr>
            <a:xfrm>
              <a:off x="1188720" y="3974592"/>
              <a:ext cx="1309039" cy="39939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026" name="Picture 2" descr="2d transform_03">
            <a:extLst>
              <a:ext uri="{FF2B5EF4-FFF2-40B4-BE49-F238E27FC236}">
                <a16:creationId xmlns:a16="http://schemas.microsoft.com/office/drawing/2014/main" id="{83EA619E-3637-E4F4-C500-06F984BE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088" y="961694"/>
            <a:ext cx="2687824" cy="26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357A56E-F946-3C54-6E39-7382EA9EAE40}"/>
              </a:ext>
            </a:extLst>
          </p:cNvPr>
          <p:cNvGrpSpPr/>
          <p:nvPr/>
        </p:nvGrpSpPr>
        <p:grpSpPr>
          <a:xfrm>
            <a:off x="2563854" y="3913773"/>
            <a:ext cx="6206428" cy="460209"/>
            <a:chOff x="2563854" y="3791853"/>
            <a:chExt cx="6206428" cy="4602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9C776F-AA58-725D-080C-871014827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6155" y="3791853"/>
              <a:ext cx="5804127" cy="46020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29E28D3-B3F0-3EB0-9B1F-C610BED15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3854" y="4028826"/>
              <a:ext cx="33620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5806ED-62E0-F222-98E8-793B481BE872}"/>
              </a:ext>
            </a:extLst>
          </p:cNvPr>
          <p:cNvGrpSpPr/>
          <p:nvPr/>
        </p:nvGrpSpPr>
        <p:grpSpPr>
          <a:xfrm>
            <a:off x="2563855" y="4596074"/>
            <a:ext cx="6206427" cy="446471"/>
            <a:chOff x="2563855" y="4474154"/>
            <a:chExt cx="6206427" cy="4464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DD738E-C95C-0CAC-35EF-3D7EC6FA8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6155" y="4474154"/>
              <a:ext cx="5804127" cy="446471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9909684-7CB6-8F63-92A8-A5FF3A8B519B}"/>
                </a:ext>
              </a:extLst>
            </p:cNvPr>
            <p:cNvCxnSpPr/>
            <p:nvPr/>
          </p:nvCxnSpPr>
          <p:spPr>
            <a:xfrm flipV="1">
              <a:off x="2563855" y="4697390"/>
              <a:ext cx="33620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759C42F-AD44-02F9-5A54-D43FF0A1A0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218"/>
          <a:stretch/>
        </p:blipFill>
        <p:spPr>
          <a:xfrm>
            <a:off x="1949123" y="6061851"/>
            <a:ext cx="5245754" cy="550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14631D-BB6C-1CC3-C4F0-5A4DE19B82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2559"/>
          <a:stretch/>
        </p:blipFill>
        <p:spPr>
          <a:xfrm>
            <a:off x="1949123" y="5487874"/>
            <a:ext cx="5245754" cy="46021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927AF-7078-7D43-A381-829C9EF97690}"/>
              </a:ext>
            </a:extLst>
          </p:cNvPr>
          <p:cNvGrpSpPr/>
          <p:nvPr/>
        </p:nvGrpSpPr>
        <p:grpSpPr>
          <a:xfrm>
            <a:off x="237150" y="3919867"/>
            <a:ext cx="2326704" cy="1145902"/>
            <a:chOff x="237150" y="3797792"/>
            <a:chExt cx="2326704" cy="111661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FD7F0FC-B536-7D51-2DA9-F81EA4D79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3245" y="3805591"/>
              <a:ext cx="2194516" cy="44647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B259B0B-9A0C-DB1F-C55C-8670C4495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1927" y="4443106"/>
              <a:ext cx="2255835" cy="46536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FAB04A-7DFB-F797-8C1F-9E0075C9E069}"/>
                </a:ext>
              </a:extLst>
            </p:cNvPr>
            <p:cNvSpPr/>
            <p:nvPr/>
          </p:nvSpPr>
          <p:spPr>
            <a:xfrm>
              <a:off x="237150" y="3797792"/>
              <a:ext cx="2326704" cy="11166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3DE45CB-D383-28A6-6C82-B3BDDD68CA0B}"/>
              </a:ext>
            </a:extLst>
          </p:cNvPr>
          <p:cNvSpPr txBox="1"/>
          <p:nvPr/>
        </p:nvSpPr>
        <p:spPr>
          <a:xfrm>
            <a:off x="6466329" y="3487558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Trigonometric identities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8E97D-E80F-CA0B-3AF2-9A0B8AC2CC25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0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B89D7AE-66C4-182C-C5C3-247B1F7EB2D7}"/>
              </a:ext>
            </a:extLst>
          </p:cNvPr>
          <p:cNvGrpSpPr/>
          <p:nvPr/>
        </p:nvGrpSpPr>
        <p:grpSpPr>
          <a:xfrm>
            <a:off x="1958575" y="862334"/>
            <a:ext cx="4803304" cy="1029575"/>
            <a:chOff x="1686206" y="905180"/>
            <a:chExt cx="5245754" cy="11244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59C42F-AD44-02F9-5A54-D43FF0A1A0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218"/>
            <a:stretch/>
          </p:blipFill>
          <p:spPr>
            <a:xfrm>
              <a:off x="1686206" y="1479157"/>
              <a:ext cx="5245754" cy="55043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14631D-BB6C-1CC3-C4F0-5A4DE19B8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2559"/>
            <a:stretch/>
          </p:blipFill>
          <p:spPr>
            <a:xfrm>
              <a:off x="1686206" y="905180"/>
              <a:ext cx="5245754" cy="46021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48175F-B511-A4AF-16F8-865890C012BF}"/>
              </a:ext>
            </a:extLst>
          </p:cNvPr>
          <p:cNvGrpSpPr/>
          <p:nvPr/>
        </p:nvGrpSpPr>
        <p:grpSpPr>
          <a:xfrm>
            <a:off x="4312218" y="1950204"/>
            <a:ext cx="1638500" cy="641914"/>
            <a:chOff x="2882991" y="3013833"/>
            <a:chExt cx="1929529" cy="755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5D95A7-EDC0-EDC0-BBF1-3774115C6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360"/>
            <a:stretch/>
          </p:blipFill>
          <p:spPr>
            <a:xfrm>
              <a:off x="3298352" y="3013833"/>
              <a:ext cx="1514168" cy="75593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65A273-CDA1-BCE0-CD4B-4B9E629A4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2991" y="3326253"/>
              <a:ext cx="33620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64F3CB3-BABA-7348-C7E4-CCF23630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363" y="2021365"/>
            <a:ext cx="1656639" cy="3882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FFD2B9-2A19-563B-5593-1BF9D9EA7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015" y="2617561"/>
            <a:ext cx="1594515" cy="47110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A37A91D-7E24-5CC7-1A8D-60AF62B977B8}"/>
              </a:ext>
            </a:extLst>
          </p:cNvPr>
          <p:cNvGrpSpPr/>
          <p:nvPr/>
        </p:nvGrpSpPr>
        <p:grpSpPr>
          <a:xfrm>
            <a:off x="4331301" y="2560707"/>
            <a:ext cx="1647966" cy="641914"/>
            <a:chOff x="2905464" y="3732773"/>
            <a:chExt cx="1940676" cy="7559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184FFD-6B72-A6B7-CCB9-482F88F08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58"/>
            <a:stretch/>
          </p:blipFill>
          <p:spPr>
            <a:xfrm>
              <a:off x="3941518" y="3732773"/>
              <a:ext cx="904622" cy="75593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66A0398-9E48-8CFD-2866-081726C22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72" t="17342" r="77774" b="27736"/>
            <a:stretch/>
          </p:blipFill>
          <p:spPr>
            <a:xfrm>
              <a:off x="3379878" y="3869535"/>
              <a:ext cx="521296" cy="415167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316136-CCD3-EE9B-DE89-9D228F410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464" y="4077117"/>
              <a:ext cx="33620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210E571-4357-1291-CC4B-C9E5A36A0B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6429"/>
          <a:stretch/>
        </p:blipFill>
        <p:spPr>
          <a:xfrm>
            <a:off x="1515897" y="3417553"/>
            <a:ext cx="5807122" cy="7877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CAE24F-7598-6E30-94C9-B6CF503661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499"/>
          <a:stretch/>
        </p:blipFill>
        <p:spPr>
          <a:xfrm>
            <a:off x="1513813" y="4233063"/>
            <a:ext cx="5870041" cy="831539"/>
          </a:xfrm>
          <a:prstGeom prst="rect">
            <a:avLst/>
          </a:prstGeom>
        </p:spPr>
      </p:pic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9932659D-B49B-7D54-9431-D400A6D38EC8}"/>
              </a:ext>
            </a:extLst>
          </p:cNvPr>
          <p:cNvGrpSpPr/>
          <p:nvPr/>
        </p:nvGrpSpPr>
        <p:grpSpPr>
          <a:xfrm>
            <a:off x="2014965" y="5241024"/>
            <a:ext cx="4959114" cy="599938"/>
            <a:chOff x="1920836" y="5241024"/>
            <a:chExt cx="4959114" cy="5999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92487E-B0E6-E317-5BBA-B9FC2149AB06}"/>
                </a:ext>
              </a:extLst>
            </p:cNvPr>
            <p:cNvSpPr/>
            <p:nvPr/>
          </p:nvSpPr>
          <p:spPr>
            <a:xfrm>
              <a:off x="1938731" y="5254948"/>
              <a:ext cx="4902849" cy="5860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B1D6FE-7331-704F-938C-17AC13CDA5ED}"/>
                    </a:ext>
                  </a:extLst>
                </p:cNvPr>
                <p:cNvSpPr txBox="1"/>
                <p:nvPr/>
              </p:nvSpPr>
              <p:spPr>
                <a:xfrm>
                  <a:off x="1920836" y="5241024"/>
                  <a:ext cx="495911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sz="3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SG" sz="3600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B1D6FE-7331-704F-938C-17AC13CDA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36" y="5241024"/>
                  <a:ext cx="4959114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3194A960-7DC2-DE80-AB52-F6A9ED219913}"/>
              </a:ext>
            </a:extLst>
          </p:cNvPr>
          <p:cNvGrpSpPr/>
          <p:nvPr/>
        </p:nvGrpSpPr>
        <p:grpSpPr>
          <a:xfrm>
            <a:off x="1994490" y="5933976"/>
            <a:ext cx="5047536" cy="586014"/>
            <a:chOff x="1900361" y="5933976"/>
            <a:chExt cx="5047536" cy="58601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955234-1141-F538-4501-D951EBFA66C6}"/>
                </a:ext>
              </a:extLst>
            </p:cNvPr>
            <p:cNvSpPr/>
            <p:nvPr/>
          </p:nvSpPr>
          <p:spPr>
            <a:xfrm>
              <a:off x="1928494" y="5933976"/>
              <a:ext cx="4902849" cy="5860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6B6686-9680-C5F7-DBB9-BE22F44D54E7}"/>
                    </a:ext>
                  </a:extLst>
                </p:cNvPr>
                <p:cNvSpPr txBox="1"/>
                <p:nvPr/>
              </p:nvSpPr>
              <p:spPr>
                <a:xfrm>
                  <a:off x="1900361" y="5938495"/>
                  <a:ext cx="504753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sz="3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SG" sz="3600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6B6686-9680-C5F7-DBB9-BE22F44D5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361" y="5938495"/>
                  <a:ext cx="5047536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0B1CCF84-BE3B-840A-D0FD-BF11CCBCBAE0}"/>
              </a:ext>
            </a:extLst>
          </p:cNvPr>
          <p:cNvGrpSpPr/>
          <p:nvPr/>
        </p:nvGrpSpPr>
        <p:grpSpPr>
          <a:xfrm>
            <a:off x="2209637" y="3614307"/>
            <a:ext cx="1575482" cy="465373"/>
            <a:chOff x="2115508" y="3614307"/>
            <a:chExt cx="1575482" cy="46537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6E0E077-56FD-6F37-09F0-63FB20DC7F58}"/>
                </a:ext>
              </a:extLst>
            </p:cNvPr>
            <p:cNvSpPr/>
            <p:nvPr/>
          </p:nvSpPr>
          <p:spPr>
            <a:xfrm>
              <a:off x="2115508" y="3773891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D6A99A8-38EF-D1A4-C44E-C7B2A18BCDE1}"/>
                </a:ext>
              </a:extLst>
            </p:cNvPr>
            <p:cNvSpPr/>
            <p:nvPr/>
          </p:nvSpPr>
          <p:spPr>
            <a:xfrm>
              <a:off x="2988235" y="3614307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6A451D-E1C4-DC1E-7876-282FA7E8171F}"/>
                </a:ext>
              </a:extLst>
            </p:cNvPr>
            <p:cNvCxnSpPr/>
            <p:nvPr/>
          </p:nvCxnSpPr>
          <p:spPr>
            <a:xfrm flipV="1">
              <a:off x="2115508" y="3773891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4C62011-DE2D-E3A0-654A-12F6B534804C}"/>
                </a:ext>
              </a:extLst>
            </p:cNvPr>
            <p:cNvCxnSpPr/>
            <p:nvPr/>
          </p:nvCxnSpPr>
          <p:spPr>
            <a:xfrm flipV="1">
              <a:off x="2995059" y="3625725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59D4E414-ACC4-5AC4-F358-796C194D8157}"/>
              </a:ext>
            </a:extLst>
          </p:cNvPr>
          <p:cNvGrpSpPr/>
          <p:nvPr/>
        </p:nvGrpSpPr>
        <p:grpSpPr>
          <a:xfrm>
            <a:off x="2208959" y="4420216"/>
            <a:ext cx="1555688" cy="479021"/>
            <a:chOff x="2114830" y="4420216"/>
            <a:chExt cx="1555688" cy="47902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DCEA850-67FF-7C2D-475E-8D56A86F640B}"/>
                </a:ext>
              </a:extLst>
            </p:cNvPr>
            <p:cNvSpPr/>
            <p:nvPr/>
          </p:nvSpPr>
          <p:spPr>
            <a:xfrm>
              <a:off x="2115508" y="4593448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2E87CB-54B7-0D1A-4BBE-00641C6E72B2}"/>
                </a:ext>
              </a:extLst>
            </p:cNvPr>
            <p:cNvSpPr/>
            <p:nvPr/>
          </p:nvSpPr>
          <p:spPr>
            <a:xfrm>
              <a:off x="2974587" y="4420216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91B0D75-F356-149A-0E70-F21FCC48817B}"/>
                </a:ext>
              </a:extLst>
            </p:cNvPr>
            <p:cNvCxnSpPr/>
            <p:nvPr/>
          </p:nvCxnSpPr>
          <p:spPr>
            <a:xfrm flipV="1">
              <a:off x="2114830" y="4593448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8455EC0-A0F6-29AF-7BCF-4D37D1FB5C2D}"/>
                </a:ext>
              </a:extLst>
            </p:cNvPr>
            <p:cNvCxnSpPr/>
            <p:nvPr/>
          </p:nvCxnSpPr>
          <p:spPr>
            <a:xfrm flipV="1">
              <a:off x="2969587" y="4432899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D68C96A5-D988-3A52-1415-905072BF203A}"/>
              </a:ext>
            </a:extLst>
          </p:cNvPr>
          <p:cNvGrpSpPr/>
          <p:nvPr/>
        </p:nvGrpSpPr>
        <p:grpSpPr>
          <a:xfrm>
            <a:off x="4978408" y="3613593"/>
            <a:ext cx="1582306" cy="466087"/>
            <a:chOff x="4884279" y="3613593"/>
            <a:chExt cx="1582306" cy="46608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84DF6BD-E921-7F11-012A-A6EBDDDB1870}"/>
                </a:ext>
              </a:extLst>
            </p:cNvPr>
            <p:cNvSpPr/>
            <p:nvPr/>
          </p:nvSpPr>
          <p:spPr>
            <a:xfrm>
              <a:off x="4884279" y="3773891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472226-2995-7D04-8742-CA0B37477CAD}"/>
                </a:ext>
              </a:extLst>
            </p:cNvPr>
            <p:cNvSpPr/>
            <p:nvPr/>
          </p:nvSpPr>
          <p:spPr>
            <a:xfrm>
              <a:off x="5763830" y="3613593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8076927-E7C8-40CF-E441-FF908F02F13E}"/>
                </a:ext>
              </a:extLst>
            </p:cNvPr>
            <p:cNvCxnSpPr/>
            <p:nvPr/>
          </p:nvCxnSpPr>
          <p:spPr>
            <a:xfrm flipV="1">
              <a:off x="4903496" y="3770179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5B465207-AA50-3E6F-389B-20A46589CE2A}"/>
                </a:ext>
              </a:extLst>
            </p:cNvPr>
            <p:cNvCxnSpPr/>
            <p:nvPr/>
          </p:nvCxnSpPr>
          <p:spPr>
            <a:xfrm flipV="1">
              <a:off x="5770654" y="3620996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497C09FA-05AF-0266-B613-FC24E72620C0}"/>
              </a:ext>
            </a:extLst>
          </p:cNvPr>
          <p:cNvGrpSpPr/>
          <p:nvPr/>
        </p:nvGrpSpPr>
        <p:grpSpPr>
          <a:xfrm>
            <a:off x="4978408" y="4432899"/>
            <a:ext cx="1582306" cy="466338"/>
            <a:chOff x="4884279" y="4432899"/>
            <a:chExt cx="1582306" cy="46633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C09972-410A-72A6-F611-6CBF02A21672}"/>
                </a:ext>
              </a:extLst>
            </p:cNvPr>
            <p:cNvSpPr/>
            <p:nvPr/>
          </p:nvSpPr>
          <p:spPr>
            <a:xfrm>
              <a:off x="4884279" y="4593448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B37EF-B191-DF1A-67AE-3AD916F72DA3}"/>
                </a:ext>
              </a:extLst>
            </p:cNvPr>
            <p:cNvSpPr/>
            <p:nvPr/>
          </p:nvSpPr>
          <p:spPr>
            <a:xfrm>
              <a:off x="5763830" y="4433150"/>
              <a:ext cx="695931" cy="30578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675D1FE5-FBD1-5625-9B13-643A3B3FF2D4}"/>
                </a:ext>
              </a:extLst>
            </p:cNvPr>
            <p:cNvCxnSpPr/>
            <p:nvPr/>
          </p:nvCxnSpPr>
          <p:spPr>
            <a:xfrm flipV="1">
              <a:off x="5770654" y="4432899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F961A00A-1DA2-73A7-E536-84E0BDCF8C37}"/>
                </a:ext>
              </a:extLst>
            </p:cNvPr>
            <p:cNvCxnSpPr/>
            <p:nvPr/>
          </p:nvCxnSpPr>
          <p:spPr>
            <a:xfrm flipV="1">
              <a:off x="4891103" y="4593447"/>
              <a:ext cx="695931" cy="305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92094C77-CC57-2F45-D0F2-2E68077AAABB}"/>
              </a:ext>
            </a:extLst>
          </p:cNvPr>
          <p:cNvGrpSpPr/>
          <p:nvPr/>
        </p:nvGrpSpPr>
        <p:grpSpPr>
          <a:xfrm>
            <a:off x="436729" y="862334"/>
            <a:ext cx="668740" cy="1029575"/>
            <a:chOff x="436729" y="862334"/>
            <a:chExt cx="668740" cy="1029575"/>
          </a:xfrm>
        </p:grpSpPr>
        <p:sp>
          <p:nvSpPr>
            <p:cNvPr id="1032" name="Left Bracket 1031">
              <a:extLst>
                <a:ext uri="{FF2B5EF4-FFF2-40B4-BE49-F238E27FC236}">
                  <a16:creationId xmlns:a16="http://schemas.microsoft.com/office/drawing/2014/main" id="{5CF317D0-5140-B1AF-CA17-9C26B14CB781}"/>
                </a:ext>
              </a:extLst>
            </p:cNvPr>
            <p:cNvSpPr/>
            <p:nvPr/>
          </p:nvSpPr>
          <p:spPr>
            <a:xfrm>
              <a:off x="934872" y="862334"/>
              <a:ext cx="170597" cy="1029575"/>
            </a:xfrm>
            <a:prstGeom prst="leftBracket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D0094CB-8F00-00BD-2CA5-3E5B0E690794}"/>
                </a:ext>
              </a:extLst>
            </p:cNvPr>
            <p:cNvSpPr txBox="1"/>
            <p:nvPr/>
          </p:nvSpPr>
          <p:spPr>
            <a:xfrm>
              <a:off x="436729" y="104830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1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E327A503-3573-411B-0A3D-D27AE0EF2F82}"/>
              </a:ext>
            </a:extLst>
          </p:cNvPr>
          <p:cNvGrpSpPr/>
          <p:nvPr/>
        </p:nvGrpSpPr>
        <p:grpSpPr>
          <a:xfrm>
            <a:off x="436729" y="2002614"/>
            <a:ext cx="668740" cy="1029575"/>
            <a:chOff x="436729" y="2002614"/>
            <a:chExt cx="668740" cy="1029575"/>
          </a:xfrm>
        </p:grpSpPr>
        <p:sp>
          <p:nvSpPr>
            <p:cNvPr id="1034" name="Left Bracket 1033">
              <a:extLst>
                <a:ext uri="{FF2B5EF4-FFF2-40B4-BE49-F238E27FC236}">
                  <a16:creationId xmlns:a16="http://schemas.microsoft.com/office/drawing/2014/main" id="{71ECDE64-923D-EF8F-88F7-32EE00D8F71E}"/>
                </a:ext>
              </a:extLst>
            </p:cNvPr>
            <p:cNvSpPr/>
            <p:nvPr/>
          </p:nvSpPr>
          <p:spPr>
            <a:xfrm>
              <a:off x="934872" y="2002614"/>
              <a:ext cx="170597" cy="1029575"/>
            </a:xfrm>
            <a:prstGeom prst="leftBracket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ED5B9A3F-43CF-2992-B3B1-FCA024DB0805}"/>
                </a:ext>
              </a:extLst>
            </p:cNvPr>
            <p:cNvSpPr txBox="1"/>
            <p:nvPr/>
          </p:nvSpPr>
          <p:spPr>
            <a:xfrm>
              <a:off x="436729" y="218858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2</a:t>
              </a: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6B595B-6752-681C-754A-837DF8DB54B9}"/>
              </a:ext>
            </a:extLst>
          </p:cNvPr>
          <p:cNvGrpSpPr/>
          <p:nvPr/>
        </p:nvGrpSpPr>
        <p:grpSpPr>
          <a:xfrm>
            <a:off x="446719" y="3465984"/>
            <a:ext cx="655463" cy="1500108"/>
            <a:chOff x="446719" y="3465984"/>
            <a:chExt cx="655463" cy="1500108"/>
          </a:xfrm>
        </p:grpSpPr>
        <p:sp>
          <p:nvSpPr>
            <p:cNvPr id="1036" name="Left Bracket 1035">
              <a:extLst>
                <a:ext uri="{FF2B5EF4-FFF2-40B4-BE49-F238E27FC236}">
                  <a16:creationId xmlns:a16="http://schemas.microsoft.com/office/drawing/2014/main" id="{92233E6E-087D-03A6-DAD1-44D73CDCA8CA}"/>
                </a:ext>
              </a:extLst>
            </p:cNvPr>
            <p:cNvSpPr/>
            <p:nvPr/>
          </p:nvSpPr>
          <p:spPr>
            <a:xfrm>
              <a:off x="931585" y="3465984"/>
              <a:ext cx="170597" cy="1500108"/>
            </a:xfrm>
            <a:prstGeom prst="leftBracket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DEB98DA8-5FD2-937E-8087-2CE6D8CBAFE6}"/>
                </a:ext>
              </a:extLst>
            </p:cNvPr>
            <p:cNvSpPr txBox="1"/>
            <p:nvPr/>
          </p:nvSpPr>
          <p:spPr>
            <a:xfrm>
              <a:off x="446719" y="381141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3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359DE8FD-91E2-D99C-83B7-DB362D0BDA13}"/>
              </a:ext>
            </a:extLst>
          </p:cNvPr>
          <p:cNvGrpSpPr/>
          <p:nvPr/>
        </p:nvGrpSpPr>
        <p:grpSpPr>
          <a:xfrm>
            <a:off x="433442" y="5241024"/>
            <a:ext cx="668740" cy="1278966"/>
            <a:chOff x="433442" y="5241024"/>
            <a:chExt cx="668740" cy="1278966"/>
          </a:xfrm>
        </p:grpSpPr>
        <p:sp>
          <p:nvSpPr>
            <p:cNvPr id="1038" name="Left Bracket 1037">
              <a:extLst>
                <a:ext uri="{FF2B5EF4-FFF2-40B4-BE49-F238E27FC236}">
                  <a16:creationId xmlns:a16="http://schemas.microsoft.com/office/drawing/2014/main" id="{D55F71C0-3B39-39EE-C4FB-2B20E089B1FC}"/>
                </a:ext>
              </a:extLst>
            </p:cNvPr>
            <p:cNvSpPr/>
            <p:nvPr/>
          </p:nvSpPr>
          <p:spPr>
            <a:xfrm>
              <a:off x="931585" y="5241024"/>
              <a:ext cx="170597" cy="1278966"/>
            </a:xfrm>
            <a:prstGeom prst="leftBracket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72FC0185-5DAA-C53E-E952-0682B20F5825}"/>
                </a:ext>
              </a:extLst>
            </p:cNvPr>
            <p:cNvSpPr txBox="1"/>
            <p:nvPr/>
          </p:nvSpPr>
          <p:spPr>
            <a:xfrm>
              <a:off x="433442" y="558811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>
                  <a:solidFill>
                    <a:srgbClr val="00B0F0"/>
                  </a:solidFill>
                </a:rPr>
                <a:t>4</a:t>
              </a:r>
            </a:p>
          </p:txBody>
        </p:sp>
      </p:grp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8B46C12-B4E5-A967-F770-56531BC11996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88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347745-94A4-CEB0-B5E1-8C835A93178E}"/>
              </a:ext>
            </a:extLst>
          </p:cNvPr>
          <p:cNvGrpSpPr/>
          <p:nvPr/>
        </p:nvGrpSpPr>
        <p:grpSpPr>
          <a:xfrm>
            <a:off x="2006087" y="1117234"/>
            <a:ext cx="5047536" cy="1278966"/>
            <a:chOff x="1784354" y="941979"/>
            <a:chExt cx="5047536" cy="127896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92487E-B0E6-E317-5BBA-B9FC2149AB06}"/>
                </a:ext>
              </a:extLst>
            </p:cNvPr>
            <p:cNvSpPr/>
            <p:nvPr/>
          </p:nvSpPr>
          <p:spPr>
            <a:xfrm>
              <a:off x="1822724" y="955903"/>
              <a:ext cx="4902849" cy="5860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955234-1141-F538-4501-D951EBFA66C6}"/>
                </a:ext>
              </a:extLst>
            </p:cNvPr>
            <p:cNvSpPr/>
            <p:nvPr/>
          </p:nvSpPr>
          <p:spPr>
            <a:xfrm>
              <a:off x="1812487" y="1634931"/>
              <a:ext cx="4902849" cy="5860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B1D6FE-7331-704F-938C-17AC13CDA5ED}"/>
                    </a:ext>
                  </a:extLst>
                </p:cNvPr>
                <p:cNvSpPr txBox="1"/>
                <p:nvPr/>
              </p:nvSpPr>
              <p:spPr>
                <a:xfrm>
                  <a:off x="1804829" y="941979"/>
                  <a:ext cx="495911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sz="3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SG" sz="3600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B1D6FE-7331-704F-938C-17AC13CDA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4829" y="941979"/>
                  <a:ext cx="4959114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6B6686-9680-C5F7-DBB9-BE22F44D54E7}"/>
                    </a:ext>
                  </a:extLst>
                </p:cNvPr>
                <p:cNvSpPr txBox="1"/>
                <p:nvPr/>
              </p:nvSpPr>
              <p:spPr>
                <a:xfrm>
                  <a:off x="1784354" y="1639450"/>
                  <a:ext cx="504753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SG" sz="3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SG" sz="36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sz="36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SG" sz="3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SG" sz="3600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3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3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SG" sz="3600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26B6686-9680-C5F7-DBB9-BE22F44D5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4354" y="1639450"/>
                  <a:ext cx="5047536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026DE08B-3754-7752-5922-A05974148261}"/>
                  </a:ext>
                </a:extLst>
              </p:cNvPr>
              <p:cNvSpPr txBox="1"/>
              <p:nvPr/>
            </p:nvSpPr>
            <p:spPr bwMode="auto">
              <a:xfrm>
                <a:off x="285208" y="4176325"/>
                <a:ext cx="4902849" cy="10199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32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3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3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3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3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SG" sz="32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en-SG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026DE08B-3754-7752-5922-A0597414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208" y="4176325"/>
                <a:ext cx="4902849" cy="1019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C18844D2-1876-F7A8-9E79-D6CB9358D26A}"/>
                  </a:ext>
                </a:extLst>
              </p:cNvPr>
              <p:cNvSpPr txBox="1"/>
              <p:nvPr/>
            </p:nvSpPr>
            <p:spPr bwMode="auto">
              <a:xfrm>
                <a:off x="285208" y="5252673"/>
                <a:ext cx="4902849" cy="10199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32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3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3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3200" i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32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3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3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2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3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SG" sz="3200" i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en-SG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C18844D2-1876-F7A8-9E79-D6CB9358D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208" y="5252673"/>
                <a:ext cx="4902849" cy="10199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7C3B3C47-3E76-F85C-D465-FBC085278DCD}"/>
              </a:ext>
            </a:extLst>
          </p:cNvPr>
          <p:cNvGrpSpPr/>
          <p:nvPr/>
        </p:nvGrpSpPr>
        <p:grpSpPr>
          <a:xfrm>
            <a:off x="1689480" y="4292875"/>
            <a:ext cx="6788744" cy="1770486"/>
            <a:chOff x="1689480" y="4124787"/>
            <a:chExt cx="6788744" cy="1770486"/>
          </a:xfrm>
        </p:grpSpPr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98040ECD-9C01-5402-CE7C-0179914A229B}"/>
                </a:ext>
              </a:extLst>
            </p:cNvPr>
            <p:cNvGrpSpPr/>
            <p:nvPr/>
          </p:nvGrpSpPr>
          <p:grpSpPr>
            <a:xfrm>
              <a:off x="5209634" y="4223567"/>
              <a:ext cx="3268590" cy="1671706"/>
              <a:chOff x="5209634" y="4223567"/>
              <a:chExt cx="3268590" cy="1671706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97F4876-F2CB-7125-100A-E09F56675B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9634" y="4498045"/>
                <a:ext cx="285496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Double Bracket 36">
                <a:extLst>
                  <a:ext uri="{FF2B5EF4-FFF2-40B4-BE49-F238E27FC236}">
                    <a16:creationId xmlns:a16="http://schemas.microsoft.com/office/drawing/2014/main" id="{E725D0FD-E197-9EEA-09B3-91F144925581}"/>
                  </a:ext>
                </a:extLst>
              </p:cNvPr>
              <p:cNvSpPr/>
              <p:nvPr/>
            </p:nvSpPr>
            <p:spPr>
              <a:xfrm>
                <a:off x="5646693" y="4223567"/>
                <a:ext cx="2831531" cy="1671706"/>
              </a:xfrm>
              <a:prstGeom prst="bracketPair">
                <a:avLst>
                  <a:gd name="adj" fmla="val 942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BEDEF081-3C96-E87F-24DA-213A42CD65BF}"/>
                </a:ext>
              </a:extLst>
            </p:cNvPr>
            <p:cNvGrpSpPr/>
            <p:nvPr/>
          </p:nvGrpSpPr>
          <p:grpSpPr>
            <a:xfrm>
              <a:off x="1689480" y="4124787"/>
              <a:ext cx="6788744" cy="815746"/>
              <a:chOff x="1689480" y="4124787"/>
              <a:chExt cx="6788744" cy="815746"/>
            </a:xfrm>
          </p:grpSpPr>
          <p:grpSp>
            <p:nvGrpSpPr>
              <p:cNvPr id="1054" name="Group 1053">
                <a:extLst>
                  <a:ext uri="{FF2B5EF4-FFF2-40B4-BE49-F238E27FC236}">
                    <a16:creationId xmlns:a16="http://schemas.microsoft.com/office/drawing/2014/main" id="{FF28A69B-6752-9B18-78F9-5BFEB8567F3A}"/>
                  </a:ext>
                </a:extLst>
              </p:cNvPr>
              <p:cNvGrpSpPr/>
              <p:nvPr/>
            </p:nvGrpSpPr>
            <p:grpSpPr>
              <a:xfrm>
                <a:off x="1689480" y="4124787"/>
                <a:ext cx="3285933" cy="815746"/>
                <a:chOff x="1689480" y="4124787"/>
                <a:chExt cx="3285933" cy="815746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69C7EF6-D0A4-9AAF-42AD-64CE9339D889}"/>
                    </a:ext>
                  </a:extLst>
                </p:cNvPr>
                <p:cNvSpPr/>
                <p:nvPr/>
              </p:nvSpPr>
              <p:spPr>
                <a:xfrm>
                  <a:off x="1689480" y="4143689"/>
                  <a:ext cx="2539619" cy="354356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4F4153-85FA-6E06-060A-E6BBFD0D5A2D}"/>
                    </a:ext>
                  </a:extLst>
                </p:cNvPr>
                <p:cNvSpPr/>
                <p:nvPr/>
              </p:nvSpPr>
              <p:spPr>
                <a:xfrm>
                  <a:off x="4664265" y="4124787"/>
                  <a:ext cx="311148" cy="815746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D7C1BA0-5FE8-CFF2-4A4A-777FF887EF3B}"/>
                      </a:ext>
                    </a:extLst>
                  </p:cNvPr>
                  <p:cNvSpPr txBox="1"/>
                  <p:nvPr/>
                </p:nvSpPr>
                <p:spPr>
                  <a:xfrm>
                    <a:off x="5716281" y="4223567"/>
                    <a:ext cx="276194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SG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m:rPr>
                                <m:sty m:val="p"/>
                              </m:rPr>
                              <a:rPr lang="en-SG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a14:m>
                    <a:r>
                      <a:rPr lang="en-SG" sz="2400"/>
                      <a:t> - </a:t>
                    </a:r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SG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a14:m>
                    <a:r>
                      <a:rPr lang="en-SG" sz="240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D7C1BA0-5FE8-CFF2-4A4A-777FF887EF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6281" y="4223567"/>
                    <a:ext cx="2761943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D617BE-7E3A-824E-A8B7-B68BF1691CF2}"/>
                  </a:ext>
                </a:extLst>
              </p:cNvPr>
              <p:cNvSpPr/>
              <p:nvPr/>
            </p:nvSpPr>
            <p:spPr>
              <a:xfrm>
                <a:off x="5725116" y="4292235"/>
                <a:ext cx="2674684" cy="333483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84D8C-E564-B17A-077F-D03132661AB8}"/>
                  </a:ext>
                </a:extLst>
              </p:cNvPr>
              <p:cNvSpPr txBox="1"/>
              <p:nvPr/>
            </p:nvSpPr>
            <p:spPr>
              <a:xfrm>
                <a:off x="6826294" y="3942634"/>
                <a:ext cx="472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SG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84D8C-E564-B17A-077F-D03132661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294" y="3942634"/>
                <a:ext cx="4723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FD916C4-02CD-A946-D365-AF1F140E6D71}"/>
                  </a:ext>
                </a:extLst>
              </p:cNvPr>
              <p:cNvSpPr txBox="1"/>
              <p:nvPr/>
            </p:nvSpPr>
            <p:spPr>
              <a:xfrm>
                <a:off x="6817459" y="5873577"/>
                <a:ext cx="472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SG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FD916C4-02CD-A946-D365-AF1F140E6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459" y="5873577"/>
                <a:ext cx="47232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E044103-15EB-B03C-594D-D19BA4133B07}"/>
              </a:ext>
            </a:extLst>
          </p:cNvPr>
          <p:cNvGrpSpPr/>
          <p:nvPr/>
        </p:nvGrpSpPr>
        <p:grpSpPr>
          <a:xfrm>
            <a:off x="1735598" y="5369223"/>
            <a:ext cx="6742626" cy="844633"/>
            <a:chOff x="1735598" y="5201135"/>
            <a:chExt cx="6742626" cy="84463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010FEA-A5C3-CC12-C013-99ED612CF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057" y="5603138"/>
              <a:ext cx="285496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4038227D-24D7-571A-9FAE-737D2024B3CB}"/>
                </a:ext>
              </a:extLst>
            </p:cNvPr>
            <p:cNvGrpSpPr/>
            <p:nvPr/>
          </p:nvGrpSpPr>
          <p:grpSpPr>
            <a:xfrm>
              <a:off x="1735598" y="5201135"/>
              <a:ext cx="6742626" cy="844633"/>
              <a:chOff x="1735598" y="5201135"/>
              <a:chExt cx="6742626" cy="84463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78EDF67-250D-C540-E066-592CD79CF785}"/>
                  </a:ext>
                </a:extLst>
              </p:cNvPr>
              <p:cNvSpPr/>
              <p:nvPr/>
            </p:nvSpPr>
            <p:spPr>
              <a:xfrm>
                <a:off x="1735598" y="5691412"/>
                <a:ext cx="2539619" cy="354356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88D1947-8BE2-0640-FC0B-DC114FD82931}"/>
                  </a:ext>
                </a:extLst>
              </p:cNvPr>
              <p:cNvSpPr/>
              <p:nvPr/>
            </p:nvSpPr>
            <p:spPr>
              <a:xfrm>
                <a:off x="4664265" y="5201135"/>
                <a:ext cx="311148" cy="815746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446B350-A370-96CF-C01A-0DC91D4F4817}"/>
                      </a:ext>
                    </a:extLst>
                  </p:cNvPr>
                  <p:cNvSpPr txBox="1"/>
                  <p:nvPr/>
                </p:nvSpPr>
                <p:spPr>
                  <a:xfrm>
                    <a:off x="5716281" y="5278165"/>
                    <a:ext cx="276194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SG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a14:m>
                    <a:r>
                      <a:rPr lang="en-SG" sz="2400"/>
                      <a:t> + </a:t>
                    </a:r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SG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SG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a14:m>
                    <a:r>
                      <a:rPr lang="en-SG" sz="240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446B350-A370-96CF-C01A-0DC91D4F48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6281" y="5278165"/>
                    <a:ext cx="2761943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DC01205-70D5-9755-4F28-09A18D6D242F}"/>
                  </a:ext>
                </a:extLst>
              </p:cNvPr>
              <p:cNvSpPr/>
              <p:nvPr/>
            </p:nvSpPr>
            <p:spPr>
              <a:xfrm>
                <a:off x="5716281" y="5372808"/>
                <a:ext cx="2674684" cy="333483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3CCDEEA-88EE-AB16-0169-102719519E7C}"/>
              </a:ext>
            </a:extLst>
          </p:cNvPr>
          <p:cNvGrpSpPr/>
          <p:nvPr/>
        </p:nvGrpSpPr>
        <p:grpSpPr>
          <a:xfrm>
            <a:off x="285208" y="1131158"/>
            <a:ext cx="8473838" cy="2581469"/>
            <a:chOff x="285208" y="963070"/>
            <a:chExt cx="8473838" cy="258146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834F08-583B-91A8-6C48-577DC66012E7}"/>
                    </a:ext>
                  </a:extLst>
                </p:cNvPr>
                <p:cNvSpPr txBox="1"/>
                <p:nvPr/>
              </p:nvSpPr>
              <p:spPr>
                <a:xfrm>
                  <a:off x="6947306" y="2670163"/>
                  <a:ext cx="1811740" cy="7287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angle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rotation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abwhere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theout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origin</m:t>
                        </m:r>
                        <m:r>
                          <m:rPr>
                            <m:nor/>
                          </m:rPr>
                          <a:rPr lang="en-SG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SG" sz="14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1834F08-583B-91A8-6C48-577DC6601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06" y="2670163"/>
                  <a:ext cx="1811740" cy="728789"/>
                </a:xfrm>
                <a:prstGeom prst="rect">
                  <a:avLst/>
                </a:prstGeom>
                <a:blipFill>
                  <a:blip r:embed="rId10"/>
                  <a:stretch>
                    <a:fillRect b="-252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bject 4">
                  <a:extLst>
                    <a:ext uri="{FF2B5EF4-FFF2-40B4-BE49-F238E27FC236}">
                      <a16:creationId xmlns:a16="http://schemas.microsoft.com/office/drawing/2014/main" id="{F4BB2BFA-7827-82E5-8869-0DC50829152F}"/>
                    </a:ext>
                  </a:extLst>
                </p:cNvPr>
                <p:cNvSpPr txBox="1"/>
                <p:nvPr/>
              </p:nvSpPr>
              <p:spPr bwMode="auto">
                <a:xfrm>
                  <a:off x="2002088" y="2524578"/>
                  <a:ext cx="4902849" cy="10199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3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32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SG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32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32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32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SG" sz="3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  <m:r>
                          <a:rPr lang="en-SG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br>
                    <a:rPr lang="en-SG" sz="3200" i="1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 sz="3200" dirty="0"/>
                </a:p>
              </p:txBody>
            </p:sp>
          </mc:Choice>
          <mc:Fallback xmlns="">
            <p:sp>
              <p:nvSpPr>
                <p:cNvPr id="13" name="Object 4">
                  <a:extLst>
                    <a:ext uri="{FF2B5EF4-FFF2-40B4-BE49-F238E27FC236}">
                      <a16:creationId xmlns:a16="http://schemas.microsoft.com/office/drawing/2014/main" id="{F4BB2BFA-7827-82E5-8869-0DC508291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02088" y="2524578"/>
                  <a:ext cx="4902849" cy="10199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2FB3D7E5-6E5C-3A1C-7B12-92F66EE442AF}"/>
                </a:ext>
              </a:extLst>
            </p:cNvPr>
            <p:cNvGrpSpPr/>
            <p:nvPr/>
          </p:nvGrpSpPr>
          <p:grpSpPr>
            <a:xfrm>
              <a:off x="285208" y="963070"/>
              <a:ext cx="1476725" cy="2042347"/>
              <a:chOff x="285208" y="963070"/>
              <a:chExt cx="1476725" cy="2042347"/>
            </a:xfrm>
          </p:grpSpPr>
          <p:sp>
            <p:nvSpPr>
              <p:cNvPr id="1026" name="Left Bracket 1025">
                <a:extLst>
                  <a:ext uri="{FF2B5EF4-FFF2-40B4-BE49-F238E27FC236}">
                    <a16:creationId xmlns:a16="http://schemas.microsoft.com/office/drawing/2014/main" id="{AAE2B978-BF95-B3A8-BA9A-4AAD1871373E}"/>
                  </a:ext>
                </a:extLst>
              </p:cNvPr>
              <p:cNvSpPr/>
              <p:nvPr/>
            </p:nvSpPr>
            <p:spPr>
              <a:xfrm>
                <a:off x="1518883" y="963070"/>
                <a:ext cx="170597" cy="1265042"/>
              </a:xfrm>
              <a:prstGeom prst="leftBracket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1048" name="Connector: Elbow 1047">
                <a:extLst>
                  <a:ext uri="{FF2B5EF4-FFF2-40B4-BE49-F238E27FC236}">
                    <a16:creationId xmlns:a16="http://schemas.microsoft.com/office/drawing/2014/main" id="{443FA44E-384E-C20F-DF38-D704E5D38056}"/>
                  </a:ext>
                </a:extLst>
              </p:cNvPr>
              <p:cNvCxnSpPr>
                <a:cxnSpLocks/>
                <a:stCxn id="1026" idx="1"/>
              </p:cNvCxnSpPr>
              <p:nvPr/>
            </p:nvCxnSpPr>
            <p:spPr>
              <a:xfrm rot="10800000" flipH="1" flipV="1">
                <a:off x="1518882" y="1595590"/>
                <a:ext cx="243051" cy="1409827"/>
              </a:xfrm>
              <a:prstGeom prst="bentConnector3">
                <a:avLst>
                  <a:gd name="adj1" fmla="val -135549"/>
                </a:avLst>
              </a:prstGeom>
              <a:ln w="28575">
                <a:solidFill>
                  <a:srgbClr val="00B0F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4E0F5FC-9091-4944-2584-A1163A43D90E}"/>
                  </a:ext>
                </a:extLst>
              </p:cNvPr>
              <p:cNvSpPr txBox="1"/>
              <p:nvPr/>
            </p:nvSpPr>
            <p:spPr>
              <a:xfrm>
                <a:off x="285208" y="2008115"/>
                <a:ext cx="8143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b="1">
                    <a:solidFill>
                      <a:srgbClr val="00B0F0"/>
                    </a:solidFill>
                  </a:rPr>
                  <a:t>Matrix form</a:t>
                </a:r>
              </a:p>
            </p:txBody>
          </p:sp>
        </p:grp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8A8F80D9-313B-8D15-3EC6-5916805F7BCE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42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B3EB7E-2215-4C63-BFBA-29E835E9E289}"/>
              </a:ext>
            </a:extLst>
          </p:cNvPr>
          <p:cNvSpPr txBox="1"/>
          <p:nvPr/>
        </p:nvSpPr>
        <p:spPr>
          <a:xfrm>
            <a:off x="177557" y="745503"/>
            <a:ext cx="7810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 dirty="0"/>
              <a:t>Example: rotate the car sprite 90</a:t>
            </a:r>
            <a:r>
              <a:rPr lang="en-SG" altLang="en-US" sz="2800" baseline="30000" dirty="0"/>
              <a:t>o</a:t>
            </a:r>
            <a:r>
              <a:rPr lang="en-SG" altLang="en-US" sz="2800" dirty="0"/>
              <a:t> counter-clockwise </a:t>
            </a:r>
            <a:endParaRPr lang="en-SG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5">
                <a:extLst>
                  <a:ext uri="{FF2B5EF4-FFF2-40B4-BE49-F238E27FC236}">
                    <a16:creationId xmlns:a16="http://schemas.microsoft.com/office/drawing/2014/main" id="{C5E00DF3-DAE0-640F-285B-C458FF200E7E}"/>
                  </a:ext>
                </a:extLst>
              </p:cNvPr>
              <p:cNvSpPr txBox="1"/>
              <p:nvPr/>
            </p:nvSpPr>
            <p:spPr bwMode="auto">
              <a:xfrm>
                <a:off x="2364830" y="4212712"/>
                <a:ext cx="6479786" cy="7274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func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func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func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func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Object 15">
                <a:extLst>
                  <a:ext uri="{FF2B5EF4-FFF2-40B4-BE49-F238E27FC236}">
                    <a16:creationId xmlns:a16="http://schemas.microsoft.com/office/drawing/2014/main" id="{C5E00DF3-DAE0-640F-285B-C458FF200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4830" y="4212712"/>
                <a:ext cx="6479786" cy="727424"/>
              </a:xfrm>
              <a:prstGeom prst="rect">
                <a:avLst/>
              </a:prstGeom>
              <a:blipFill>
                <a:blip r:embed="rId2"/>
                <a:stretch>
                  <a:fillRect b="-25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50B7923-345E-EF57-DAC9-BA5F85410440}"/>
              </a:ext>
            </a:extLst>
          </p:cNvPr>
          <p:cNvSpPr txBox="1"/>
          <p:nvPr/>
        </p:nvSpPr>
        <p:spPr>
          <a:xfrm>
            <a:off x="230980" y="4321777"/>
            <a:ext cx="1993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 dirty="0">
                <a:solidFill>
                  <a:srgbClr val="00B0F0"/>
                </a:solidFill>
              </a:rPr>
              <a:t>Set up the matrix</a:t>
            </a:r>
            <a:endParaRPr lang="en-SG" sz="20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6">
                <a:extLst>
                  <a:ext uri="{FF2B5EF4-FFF2-40B4-BE49-F238E27FC236}">
                    <a16:creationId xmlns:a16="http://schemas.microsoft.com/office/drawing/2014/main" id="{D781E6E1-AD41-A952-E4DF-54F72AABAC40}"/>
                  </a:ext>
                </a:extLst>
              </p:cNvPr>
              <p:cNvSpPr txBox="1"/>
              <p:nvPr/>
            </p:nvSpPr>
            <p:spPr bwMode="auto">
              <a:xfrm>
                <a:off x="2364830" y="5276473"/>
                <a:ext cx="4047415" cy="7274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" name="Object 16">
                <a:extLst>
                  <a:ext uri="{FF2B5EF4-FFF2-40B4-BE49-F238E27FC236}">
                    <a16:creationId xmlns:a16="http://schemas.microsoft.com/office/drawing/2014/main" id="{D781E6E1-AD41-A952-E4DF-54F72AABA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4830" y="5276473"/>
                <a:ext cx="4047415" cy="727427"/>
              </a:xfrm>
              <a:prstGeom prst="rect">
                <a:avLst/>
              </a:prstGeom>
              <a:blipFill>
                <a:blip r:embed="rId3"/>
                <a:stretch>
                  <a:fillRect b="-168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9CEDCB9-BE5C-9FFA-E56E-A93B8FA58ECB}"/>
              </a:ext>
            </a:extLst>
          </p:cNvPr>
          <p:cNvSpPr txBox="1"/>
          <p:nvPr/>
        </p:nvSpPr>
        <p:spPr>
          <a:xfrm>
            <a:off x="230980" y="5464246"/>
            <a:ext cx="2133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5600">
              <a:tabLst>
                <a:tab pos="355600" algn="l"/>
              </a:tabLst>
            </a:pPr>
            <a:r>
              <a:rPr lang="en-SG" altLang="en-US" sz="2000">
                <a:solidFill>
                  <a:srgbClr val="00B0F0"/>
                </a:solidFill>
              </a:rPr>
              <a:t>Plug in A to find A’</a:t>
            </a:r>
            <a:endParaRPr lang="en-SG" sz="2000">
              <a:solidFill>
                <a:srgbClr val="00B0F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458675-4C78-DD43-EB34-1C38ACDAB7E9}"/>
              </a:ext>
            </a:extLst>
          </p:cNvPr>
          <p:cNvGrpSpPr/>
          <p:nvPr/>
        </p:nvGrpSpPr>
        <p:grpSpPr>
          <a:xfrm>
            <a:off x="6335833" y="5464246"/>
            <a:ext cx="2064574" cy="461665"/>
            <a:chOff x="6335568" y="5513804"/>
            <a:chExt cx="2064574" cy="46166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A7FE51-810D-1615-2B35-8CFEF0F7065C}"/>
                </a:ext>
              </a:extLst>
            </p:cNvPr>
            <p:cNvCxnSpPr>
              <a:cxnSpLocks/>
            </p:cNvCxnSpPr>
            <p:nvPr/>
          </p:nvCxnSpPr>
          <p:spPr>
            <a:xfrm>
              <a:off x="6335568" y="5744636"/>
              <a:ext cx="41245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6D75D4-D44E-9A09-D7F9-78B8ABBB57F3}"/>
                </a:ext>
              </a:extLst>
            </p:cNvPr>
            <p:cNvSpPr txBox="1"/>
            <p:nvPr/>
          </p:nvSpPr>
          <p:spPr>
            <a:xfrm>
              <a:off x="6750424" y="5513804"/>
              <a:ext cx="16497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altLang="en-US" sz="2400">
                  <a:solidFill>
                    <a:srgbClr val="FF0000"/>
                  </a:solidFill>
                </a:rPr>
                <a:t>A’ is (-5, 10)</a:t>
              </a:r>
              <a:endParaRPr lang="en-SG" sz="2400">
                <a:solidFill>
                  <a:srgbClr val="FF0000"/>
                </a:solidFill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13E601F-A948-59C3-8112-6C6C2F8DA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699" y="1775541"/>
            <a:ext cx="4584589" cy="20057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B8ED60D-2148-1CDA-0B7D-791D5BA4740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96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yunosuke Naruhodo - Overture to Adventures | Ace Attorney Wiki | Fandom">
            <a:extLst>
              <a:ext uri="{FF2B5EF4-FFF2-40B4-BE49-F238E27FC236}">
                <a16:creationId xmlns:a16="http://schemas.microsoft.com/office/drawing/2014/main" id="{CD17E967-55E8-B997-2CC4-CABC0872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2377"/>
            <a:ext cx="4392706" cy="26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E8058-8725-9614-C0A0-01A648870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9" t="6509" r="20210" b="38334"/>
          <a:stretch/>
        </p:blipFill>
        <p:spPr>
          <a:xfrm>
            <a:off x="6495890" y="4374776"/>
            <a:ext cx="2150599" cy="24832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4DC7B50-EE95-13AE-769D-23B484F13E39}"/>
              </a:ext>
            </a:extLst>
          </p:cNvPr>
          <p:cNvGrpSpPr/>
          <p:nvPr/>
        </p:nvGrpSpPr>
        <p:grpSpPr>
          <a:xfrm>
            <a:off x="6662432" y="2787223"/>
            <a:ext cx="1882827" cy="1049582"/>
            <a:chOff x="6662432" y="2787223"/>
            <a:chExt cx="1882827" cy="1049582"/>
          </a:xfrm>
        </p:grpSpPr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B32CDA40-00AE-A6C4-19F5-76819A1CA4B5}"/>
                </a:ext>
              </a:extLst>
            </p:cNvPr>
            <p:cNvSpPr/>
            <p:nvPr/>
          </p:nvSpPr>
          <p:spPr>
            <a:xfrm>
              <a:off x="6662432" y="2787223"/>
              <a:ext cx="1882827" cy="1049582"/>
            </a:xfrm>
            <a:prstGeom prst="wedgeEllipseCallout">
              <a:avLst>
                <a:gd name="adj1" fmla="val -1617"/>
                <a:gd name="adj2" fmla="val 94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7504D-4AC1-60BA-A83E-0633194E90F3}"/>
                </a:ext>
              </a:extLst>
            </p:cNvPr>
            <p:cNvSpPr txBox="1"/>
            <p:nvPr/>
          </p:nvSpPr>
          <p:spPr>
            <a:xfrm>
              <a:off x="7106065" y="3126014"/>
              <a:ext cx="995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800"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Cool!</a:t>
              </a:r>
              <a:endParaRPr lang="en-SG"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51C424E-03CD-3C75-E68F-894F673C4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20" y="1870621"/>
            <a:ext cx="5834378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3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7D27EDAE-90FE-E2B5-8CD9-6F9FC914B5F3}"/>
              </a:ext>
            </a:extLst>
          </p:cNvPr>
          <p:cNvGrpSpPr/>
          <p:nvPr/>
        </p:nvGrpSpPr>
        <p:grpSpPr>
          <a:xfrm>
            <a:off x="586005" y="3482181"/>
            <a:ext cx="3519933" cy="727427"/>
            <a:chOff x="586005" y="3540565"/>
            <a:chExt cx="3519933" cy="72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bject 16">
                  <a:extLst>
                    <a:ext uri="{FF2B5EF4-FFF2-40B4-BE49-F238E27FC236}">
                      <a16:creationId xmlns:a16="http://schemas.microsoft.com/office/drawing/2014/main" id="{7D5B3D39-2A2D-76AC-CA7C-16DF0405A290}"/>
                    </a:ext>
                  </a:extLst>
                </p:cNvPr>
                <p:cNvSpPr txBox="1"/>
                <p:nvPr/>
              </p:nvSpPr>
              <p:spPr bwMode="auto">
                <a:xfrm>
                  <a:off x="586005" y="3540565"/>
                  <a:ext cx="3399379" cy="727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/>
                </a:p>
              </p:txBody>
            </p:sp>
          </mc:Choice>
          <mc:Fallback xmlns="">
            <p:sp>
              <p:nvSpPr>
                <p:cNvPr id="42" name="Object 16">
                  <a:extLst>
                    <a:ext uri="{FF2B5EF4-FFF2-40B4-BE49-F238E27FC236}">
                      <a16:creationId xmlns:a16="http://schemas.microsoft.com/office/drawing/2014/main" id="{7D5B3D39-2A2D-76AC-CA7C-16DF0405A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005" y="3540565"/>
                  <a:ext cx="3399379" cy="7274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5DB746-A790-53A6-88E2-8D9630956AF4}"/>
                </a:ext>
              </a:extLst>
            </p:cNvPr>
            <p:cNvSpPr txBox="1"/>
            <p:nvPr/>
          </p:nvSpPr>
          <p:spPr>
            <a:xfrm>
              <a:off x="3639288" y="3628046"/>
              <a:ext cx="466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400"/>
                <a:t>A’</a:t>
              </a:r>
              <a:endParaRPr lang="en-SG" sz="24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F4CBBA0-59AD-25CA-6665-3EF51DF39F6B}"/>
              </a:ext>
            </a:extLst>
          </p:cNvPr>
          <p:cNvGrpSpPr/>
          <p:nvPr/>
        </p:nvGrpSpPr>
        <p:grpSpPr>
          <a:xfrm>
            <a:off x="586004" y="4224038"/>
            <a:ext cx="3529375" cy="727427"/>
            <a:chOff x="586004" y="4267992"/>
            <a:chExt cx="3529375" cy="72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bject 16">
                  <a:extLst>
                    <a:ext uri="{FF2B5EF4-FFF2-40B4-BE49-F238E27FC236}">
                      <a16:creationId xmlns:a16="http://schemas.microsoft.com/office/drawing/2014/main" id="{57A1F462-15F9-3ADC-C16A-7DF47E36972C}"/>
                    </a:ext>
                  </a:extLst>
                </p:cNvPr>
                <p:cNvSpPr txBox="1"/>
                <p:nvPr/>
              </p:nvSpPr>
              <p:spPr bwMode="auto">
                <a:xfrm>
                  <a:off x="586004" y="4267992"/>
                  <a:ext cx="3399379" cy="727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/>
                </a:p>
              </p:txBody>
            </p:sp>
          </mc:Choice>
          <mc:Fallback xmlns="">
            <p:sp>
              <p:nvSpPr>
                <p:cNvPr id="43" name="Object 16">
                  <a:extLst>
                    <a:ext uri="{FF2B5EF4-FFF2-40B4-BE49-F238E27FC236}">
                      <a16:creationId xmlns:a16="http://schemas.microsoft.com/office/drawing/2014/main" id="{57A1F462-15F9-3ADC-C16A-7DF47E369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004" y="4267992"/>
                  <a:ext cx="3399379" cy="7274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E18E774-3C25-9DA3-2731-4EE552CD115A}"/>
                </a:ext>
              </a:extLst>
            </p:cNvPr>
            <p:cNvSpPr txBox="1"/>
            <p:nvPr/>
          </p:nvSpPr>
          <p:spPr>
            <a:xfrm>
              <a:off x="3648729" y="4335414"/>
              <a:ext cx="466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400"/>
                <a:t>B’</a:t>
              </a:r>
              <a:endParaRPr lang="en-SG" sz="240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E5746C8-5445-323E-DBDA-2B18641EEA0D}"/>
              </a:ext>
            </a:extLst>
          </p:cNvPr>
          <p:cNvGrpSpPr/>
          <p:nvPr/>
        </p:nvGrpSpPr>
        <p:grpSpPr>
          <a:xfrm>
            <a:off x="590211" y="4951465"/>
            <a:ext cx="3529375" cy="727427"/>
            <a:chOff x="590211" y="4951465"/>
            <a:chExt cx="3529375" cy="72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bject 16">
                  <a:extLst>
                    <a:ext uri="{FF2B5EF4-FFF2-40B4-BE49-F238E27FC236}">
                      <a16:creationId xmlns:a16="http://schemas.microsoft.com/office/drawing/2014/main" id="{F9F465B5-E077-8FC4-5D79-73BA6950E98B}"/>
                    </a:ext>
                  </a:extLst>
                </p:cNvPr>
                <p:cNvSpPr txBox="1"/>
                <p:nvPr/>
              </p:nvSpPr>
              <p:spPr bwMode="auto">
                <a:xfrm>
                  <a:off x="590211" y="4951465"/>
                  <a:ext cx="3399379" cy="727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/>
                </a:p>
              </p:txBody>
            </p:sp>
          </mc:Choice>
          <mc:Fallback xmlns="">
            <p:sp>
              <p:nvSpPr>
                <p:cNvPr id="46" name="Object 16">
                  <a:extLst>
                    <a:ext uri="{FF2B5EF4-FFF2-40B4-BE49-F238E27FC236}">
                      <a16:creationId xmlns:a16="http://schemas.microsoft.com/office/drawing/2014/main" id="{F9F465B5-E077-8FC4-5D79-73BA6950E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0211" y="4951465"/>
                  <a:ext cx="3399379" cy="7274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724F6C-1111-9489-FEB0-B5E19CD5A051}"/>
                </a:ext>
              </a:extLst>
            </p:cNvPr>
            <p:cNvSpPr txBox="1"/>
            <p:nvPr/>
          </p:nvSpPr>
          <p:spPr>
            <a:xfrm>
              <a:off x="3652936" y="5018887"/>
              <a:ext cx="466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400"/>
                <a:t>C’</a:t>
              </a:r>
              <a:endParaRPr lang="en-SG" sz="240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877DC3-397A-9DE1-88CF-56F99214BE8A}"/>
              </a:ext>
            </a:extLst>
          </p:cNvPr>
          <p:cNvGrpSpPr/>
          <p:nvPr/>
        </p:nvGrpSpPr>
        <p:grpSpPr>
          <a:xfrm>
            <a:off x="586004" y="5664742"/>
            <a:ext cx="3529375" cy="727427"/>
            <a:chOff x="586004" y="5591928"/>
            <a:chExt cx="3529375" cy="727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bject 16">
                  <a:extLst>
                    <a:ext uri="{FF2B5EF4-FFF2-40B4-BE49-F238E27FC236}">
                      <a16:creationId xmlns:a16="http://schemas.microsoft.com/office/drawing/2014/main" id="{8FF586AF-5004-AAB3-FD0B-7E44B82F6935}"/>
                    </a:ext>
                  </a:extLst>
                </p:cNvPr>
                <p:cNvSpPr txBox="1"/>
                <p:nvPr/>
              </p:nvSpPr>
              <p:spPr bwMode="auto">
                <a:xfrm>
                  <a:off x="586004" y="5591928"/>
                  <a:ext cx="3399379" cy="727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/>
                </a:p>
              </p:txBody>
            </p:sp>
          </mc:Choice>
          <mc:Fallback xmlns="">
            <p:sp>
              <p:nvSpPr>
                <p:cNvPr id="48" name="Object 16">
                  <a:extLst>
                    <a:ext uri="{FF2B5EF4-FFF2-40B4-BE49-F238E27FC236}">
                      <a16:creationId xmlns:a16="http://schemas.microsoft.com/office/drawing/2014/main" id="{8FF586AF-5004-AAB3-FD0B-7E44B82F6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004" y="5591928"/>
                  <a:ext cx="3399379" cy="7274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D172B1-A73F-1480-6D50-ABE36AF5A38E}"/>
                </a:ext>
              </a:extLst>
            </p:cNvPr>
            <p:cNvSpPr txBox="1"/>
            <p:nvPr/>
          </p:nvSpPr>
          <p:spPr>
            <a:xfrm>
              <a:off x="3648729" y="5659350"/>
              <a:ext cx="466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400"/>
                <a:t>D’</a:t>
              </a:r>
              <a:endParaRPr lang="en-SG"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9056EF-5E3E-F877-CBC0-806F3B75950C}"/>
              </a:ext>
            </a:extLst>
          </p:cNvPr>
          <p:cNvGrpSpPr/>
          <p:nvPr/>
        </p:nvGrpSpPr>
        <p:grpSpPr>
          <a:xfrm>
            <a:off x="4638731" y="3774005"/>
            <a:ext cx="3992195" cy="2489764"/>
            <a:chOff x="4638731" y="3774005"/>
            <a:chExt cx="3992195" cy="248976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3EEFCDB-C354-C491-9FA3-BA09E870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663" t="8583" r="26714" b="11444"/>
            <a:stretch/>
          </p:blipFill>
          <p:spPr>
            <a:xfrm>
              <a:off x="7088712" y="4951465"/>
              <a:ext cx="1125289" cy="774278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0C0BE4C-9691-2B2E-0E31-034CC35F03FD}"/>
                </a:ext>
              </a:extLst>
            </p:cNvPr>
            <p:cNvGrpSpPr/>
            <p:nvPr/>
          </p:nvGrpSpPr>
          <p:grpSpPr>
            <a:xfrm>
              <a:off x="4638731" y="3774005"/>
              <a:ext cx="3992195" cy="2489764"/>
              <a:chOff x="-238086" y="4326340"/>
              <a:chExt cx="2647892" cy="1651379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A1883CE-88AD-1E9E-551D-4360701CE781}"/>
                  </a:ext>
                </a:extLst>
              </p:cNvPr>
              <p:cNvCxnSpPr/>
              <p:nvPr/>
            </p:nvCxnSpPr>
            <p:spPr>
              <a:xfrm flipV="1">
                <a:off x="968991" y="4326340"/>
                <a:ext cx="0" cy="16513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AE26348-9792-2368-DB95-3F9C680B9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38086" y="5770213"/>
                <a:ext cx="264789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D5F12A-B66E-E614-64A5-1027F2D77E1D}"/>
                </a:ext>
              </a:extLst>
            </p:cNvPr>
            <p:cNvSpPr txBox="1"/>
            <p:nvPr/>
          </p:nvSpPr>
          <p:spPr>
            <a:xfrm>
              <a:off x="6223530" y="5924753"/>
              <a:ext cx="304055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66C44A-82E1-FF6E-3367-CD7441417125}"/>
                </a:ext>
              </a:extLst>
            </p:cNvPr>
            <p:cNvSpPr txBox="1"/>
            <p:nvPr/>
          </p:nvSpPr>
          <p:spPr>
            <a:xfrm>
              <a:off x="6890202" y="5924753"/>
              <a:ext cx="404699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10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E144B70-BC60-678F-66EB-0ABB1F08758E}"/>
                </a:ext>
              </a:extLst>
            </p:cNvPr>
            <p:cNvSpPr txBox="1"/>
            <p:nvPr/>
          </p:nvSpPr>
          <p:spPr>
            <a:xfrm>
              <a:off x="7483892" y="5924753"/>
              <a:ext cx="404699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1D1C21-2861-F3DA-0F75-299D465C84DC}"/>
                </a:ext>
              </a:extLst>
            </p:cNvPr>
            <p:cNvSpPr txBox="1"/>
            <p:nvPr/>
          </p:nvSpPr>
          <p:spPr>
            <a:xfrm>
              <a:off x="8086203" y="5924753"/>
              <a:ext cx="404699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30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65CF668-7EAE-5DDF-BBF0-4D432D89D0FB}"/>
                </a:ext>
              </a:extLst>
            </p:cNvPr>
            <p:cNvSpPr txBox="1"/>
            <p:nvPr/>
          </p:nvSpPr>
          <p:spPr>
            <a:xfrm>
              <a:off x="4955794" y="5924753"/>
              <a:ext cx="464733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-20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B74476-C280-D5D6-838F-5A5DA37305D3}"/>
                </a:ext>
              </a:extLst>
            </p:cNvPr>
            <p:cNvSpPr txBox="1"/>
            <p:nvPr/>
          </p:nvSpPr>
          <p:spPr>
            <a:xfrm>
              <a:off x="5560635" y="5924753"/>
              <a:ext cx="464733" cy="339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/>
                <a:t>-10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38410EF-DD7C-04D3-D026-9B8527B1D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663" t="8583" r="26714" b="11444"/>
            <a:stretch/>
          </p:blipFill>
          <p:spPr>
            <a:xfrm rot="16200000">
              <a:off x="5232567" y="4333975"/>
              <a:ext cx="1125289" cy="793728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848172-91B1-2E23-8736-534E405E821A}"/>
                </a:ext>
              </a:extLst>
            </p:cNvPr>
            <p:cNvCxnSpPr/>
            <p:nvPr/>
          </p:nvCxnSpPr>
          <p:spPr>
            <a:xfrm flipV="1">
              <a:off x="6439044" y="5317757"/>
              <a:ext cx="1192730" cy="6399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BAB9A9B-95D8-4BD4-BEB8-D0F8DFA2CE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48330" y="5033555"/>
              <a:ext cx="1192729" cy="6399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77423DE-BD1F-528C-B906-759EB13E3675}"/>
              </a:ext>
            </a:extLst>
          </p:cNvPr>
          <p:cNvGrpSpPr/>
          <p:nvPr/>
        </p:nvGrpSpPr>
        <p:grpSpPr>
          <a:xfrm>
            <a:off x="333383" y="918661"/>
            <a:ext cx="4228211" cy="2187823"/>
            <a:chOff x="333383" y="918661"/>
            <a:chExt cx="4228211" cy="218782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2502F24-37FD-C96C-7009-CE78DAAD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383" y="1253289"/>
              <a:ext cx="4228211" cy="1853195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1B5AAC-EF39-A50A-4A9D-AE4193BEAE81}"/>
                </a:ext>
              </a:extLst>
            </p:cNvPr>
            <p:cNvSpPr txBox="1"/>
            <p:nvPr/>
          </p:nvSpPr>
          <p:spPr>
            <a:xfrm>
              <a:off x="1942574" y="918661"/>
              <a:ext cx="1009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>
                  <a:solidFill>
                    <a:srgbClr val="00B0F0"/>
                  </a:solidFill>
                </a:rPr>
                <a:t>Before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DCAC5F-4F28-2E32-DDC0-6A965C0F2DD7}"/>
              </a:ext>
            </a:extLst>
          </p:cNvPr>
          <p:cNvGrpSpPr/>
          <p:nvPr/>
        </p:nvGrpSpPr>
        <p:grpSpPr>
          <a:xfrm>
            <a:off x="4469309" y="914855"/>
            <a:ext cx="4161617" cy="2445001"/>
            <a:chOff x="4469309" y="914855"/>
            <a:chExt cx="4161617" cy="244500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1E9098C-7E78-DC0E-5F6E-CE7A16CD7A0F}"/>
                </a:ext>
              </a:extLst>
            </p:cNvPr>
            <p:cNvCxnSpPr>
              <a:cxnSpLocks/>
            </p:cNvCxnSpPr>
            <p:nvPr/>
          </p:nvCxnSpPr>
          <p:spPr>
            <a:xfrm>
              <a:off x="4469309" y="2185442"/>
              <a:ext cx="41245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5BC0BC4-CB53-BF27-C8D9-DE27676C860B}"/>
                </a:ext>
              </a:extLst>
            </p:cNvPr>
            <p:cNvGrpSpPr/>
            <p:nvPr/>
          </p:nvGrpSpPr>
          <p:grpSpPr>
            <a:xfrm>
              <a:off x="5057242" y="914855"/>
              <a:ext cx="3573684" cy="2445001"/>
              <a:chOff x="5057242" y="914855"/>
              <a:chExt cx="3573684" cy="2445001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99F650A-C021-A4F6-7A3C-D4AA48EC1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483" r="14886" b="6752"/>
              <a:stretch/>
            </p:blipFill>
            <p:spPr>
              <a:xfrm>
                <a:off x="5057242" y="1330236"/>
                <a:ext cx="3573684" cy="2029620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2DA3FC-E23F-63FE-E2D3-331CD4989284}"/>
                  </a:ext>
                </a:extLst>
              </p:cNvPr>
              <p:cNvSpPr txBox="1"/>
              <p:nvPr/>
            </p:nvSpPr>
            <p:spPr>
              <a:xfrm>
                <a:off x="6509161" y="914855"/>
                <a:ext cx="8177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>
                    <a:solidFill>
                      <a:srgbClr val="00B0F0"/>
                    </a:solidFill>
                  </a:rPr>
                  <a:t>After</a:t>
                </a:r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FA2CB1C-9FE5-6CB7-C3A3-FBD0A29ECC59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 dirty="0"/>
              <a:t>Rotation via </a:t>
            </a:r>
            <a:r>
              <a:rPr lang="en-US" altLang="en-US" sz="4400" dirty="0">
                <a:solidFill>
                  <a:srgbClr val="00B0F0"/>
                </a:solidFill>
              </a:rPr>
              <a:t>matrix multiplication</a:t>
            </a:r>
            <a:endParaRPr lang="en-SG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5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78E973B7-1189-D246-205F-AFC13637D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596" y="803763"/>
            <a:ext cx="3678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</a:rPr>
              <a:t>Left vs right-handed</a:t>
            </a:r>
            <a:endParaRPr lang="en-SG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CE7816-D36D-8A14-8328-CF93505CFD2A}"/>
              </a:ext>
            </a:extLst>
          </p:cNvPr>
          <p:cNvGrpSpPr/>
          <p:nvPr/>
        </p:nvGrpSpPr>
        <p:grpSpPr>
          <a:xfrm>
            <a:off x="703373" y="1706946"/>
            <a:ext cx="7698327" cy="2085013"/>
            <a:chOff x="428284" y="1003020"/>
            <a:chExt cx="7698327" cy="2085013"/>
          </a:xfrm>
        </p:grpSpPr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2F62EE13-B51F-8281-7E65-12A8397E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791" y="1003020"/>
              <a:ext cx="2072820" cy="2085013"/>
            </a:xfrm>
            <a:prstGeom prst="rect">
              <a:avLst/>
            </a:prstGeom>
          </p:spPr>
        </p:pic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3BDEAA18-5BAD-211F-B0F4-C278004A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3259171" y="1139657"/>
              <a:ext cx="2055118" cy="191430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B1B0F6-D99A-03C1-F4FD-08065CC6009A}"/>
                </a:ext>
              </a:extLst>
            </p:cNvPr>
            <p:cNvSpPr txBox="1"/>
            <p:nvPr/>
          </p:nvSpPr>
          <p:spPr>
            <a:xfrm>
              <a:off x="428284" y="1566014"/>
              <a:ext cx="21417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/>
                <a:t>For a left-handed coordinate system positive rotations are </a:t>
              </a:r>
              <a:r>
                <a:rPr lang="en-SG" sz="2000">
                  <a:solidFill>
                    <a:srgbClr val="FF0000"/>
                  </a:solidFill>
                </a:rPr>
                <a:t>anti-clockwise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F06F3E-9330-DF6A-DFE9-3C961516529C}"/>
              </a:ext>
            </a:extLst>
          </p:cNvPr>
          <p:cNvGrpSpPr/>
          <p:nvPr/>
        </p:nvGrpSpPr>
        <p:grpSpPr>
          <a:xfrm>
            <a:off x="703373" y="3726898"/>
            <a:ext cx="7698327" cy="2712955"/>
            <a:chOff x="703373" y="3726898"/>
            <a:chExt cx="7698327" cy="2712955"/>
          </a:xfrm>
        </p:grpSpPr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E4B6AD11-2C51-87B9-C93A-B252F792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02507" y="3994212"/>
              <a:ext cx="2055118" cy="1914305"/>
            </a:xfrm>
            <a:prstGeom prst="rect">
              <a:avLst/>
            </a:prstGeom>
          </p:spPr>
        </p:pic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05227E95-63CD-ADA4-89FD-3D627890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270" y="3726898"/>
              <a:ext cx="2932430" cy="271295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2409EA-C238-FEC9-CB72-A41D513374E6}"/>
                </a:ext>
              </a:extLst>
            </p:cNvPr>
            <p:cNvSpPr txBox="1"/>
            <p:nvPr/>
          </p:nvSpPr>
          <p:spPr>
            <a:xfrm>
              <a:off x="703373" y="4460832"/>
              <a:ext cx="21417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/>
                <a:t>For a right-handed coordinate system positive rotations are </a:t>
              </a:r>
              <a:r>
                <a:rPr lang="en-SG" sz="2000">
                  <a:solidFill>
                    <a:srgbClr val="FF0000"/>
                  </a:solidFill>
                </a:rPr>
                <a:t>clockwise</a:t>
              </a:r>
            </a:p>
          </p:txBody>
        </p:sp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05F9AB34-7E71-F13D-83A2-3588EEF00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596" y="1199929"/>
            <a:ext cx="3678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</a:rPr>
              <a:t>coordinate systems</a:t>
            </a:r>
            <a:endParaRPr lang="en-SG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2F62EE13-B51F-8281-7E65-12A8397E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39" y="1105688"/>
            <a:ext cx="2072820" cy="2085013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05227E95-63CD-ADA4-89FD-3D627890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29" y="3494648"/>
            <a:ext cx="2932430" cy="27129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D959D7-E8BF-1322-FEB9-AC39DC91DAEB}"/>
              </a:ext>
            </a:extLst>
          </p:cNvPr>
          <p:cNvSpPr txBox="1"/>
          <p:nvPr/>
        </p:nvSpPr>
        <p:spPr>
          <a:xfrm>
            <a:off x="1103613" y="2812321"/>
            <a:ext cx="30613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/>
              <a:t>| cos(</a:t>
            </a:r>
            <a:r>
              <a:rPr lang="en-US" sz="2800"/>
              <a:t>90</a:t>
            </a:r>
            <a:r>
              <a:rPr lang="el-GR" sz="2800"/>
              <a:t>)  -</a:t>
            </a:r>
            <a:r>
              <a:rPr lang="en-SG" sz="2800"/>
              <a:t>sin(</a:t>
            </a:r>
            <a:r>
              <a:rPr lang="en-US" sz="2800"/>
              <a:t>90</a:t>
            </a:r>
            <a:r>
              <a:rPr lang="el-GR" sz="2800"/>
              <a:t>) |</a:t>
            </a:r>
          </a:p>
          <a:p>
            <a:r>
              <a:rPr lang="el-GR" sz="2800"/>
              <a:t>| </a:t>
            </a:r>
            <a:r>
              <a:rPr lang="en-SG" sz="2800"/>
              <a:t>sin(</a:t>
            </a:r>
            <a:r>
              <a:rPr lang="en-US" sz="2800"/>
              <a:t>90</a:t>
            </a:r>
            <a:r>
              <a:rPr lang="el-GR" sz="2800"/>
              <a:t>)   </a:t>
            </a:r>
            <a:r>
              <a:rPr lang="en-SG" sz="2800"/>
              <a:t>cos(</a:t>
            </a:r>
            <a:r>
              <a:rPr lang="en-US" sz="2800"/>
              <a:t>90</a:t>
            </a:r>
            <a:r>
              <a:rPr lang="el-GR" sz="2800"/>
              <a:t>) </a:t>
            </a:r>
            <a:r>
              <a:rPr lang="en-US" sz="1100"/>
              <a:t> </a:t>
            </a:r>
            <a:r>
              <a:rPr lang="el-GR" sz="2800"/>
              <a:t>|</a:t>
            </a:r>
            <a:endParaRPr lang="en-SG" sz="2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190512-87BE-CAEA-0FEB-1CBB37C7C191}"/>
              </a:ext>
            </a:extLst>
          </p:cNvPr>
          <p:cNvSpPr/>
          <p:nvPr/>
        </p:nvSpPr>
        <p:spPr>
          <a:xfrm>
            <a:off x="7764190" y="2719614"/>
            <a:ext cx="182228" cy="1822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726E9E-FCDC-9EF9-4364-C6F846254CA9}"/>
              </a:ext>
            </a:extLst>
          </p:cNvPr>
          <p:cNvSpPr/>
          <p:nvPr/>
        </p:nvSpPr>
        <p:spPr>
          <a:xfrm>
            <a:off x="6805029" y="1791691"/>
            <a:ext cx="182228" cy="1822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00570A-EB48-3BA5-08FD-86275BEE9432}"/>
              </a:ext>
            </a:extLst>
          </p:cNvPr>
          <p:cNvSpPr/>
          <p:nvPr/>
        </p:nvSpPr>
        <p:spPr>
          <a:xfrm>
            <a:off x="5793333" y="5009366"/>
            <a:ext cx="182228" cy="1822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59E7FE-E3C4-FCDE-C0B5-5A9F26D172E2}"/>
              </a:ext>
            </a:extLst>
          </p:cNvPr>
          <p:cNvSpPr/>
          <p:nvPr/>
        </p:nvSpPr>
        <p:spPr>
          <a:xfrm>
            <a:off x="6667774" y="6022565"/>
            <a:ext cx="182228" cy="1822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544214-083F-744A-B30A-90949B2735C9}"/>
              </a:ext>
            </a:extLst>
          </p:cNvPr>
          <p:cNvCxnSpPr/>
          <p:nvPr/>
        </p:nvCxnSpPr>
        <p:spPr>
          <a:xfrm flipV="1">
            <a:off x="4152703" y="2586564"/>
            <a:ext cx="1583634" cy="74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E5D2D9-2CBF-9E4F-4B3C-DFCF14161379}"/>
              </a:ext>
            </a:extLst>
          </p:cNvPr>
          <p:cNvSpPr txBox="1"/>
          <p:nvPr/>
        </p:nvSpPr>
        <p:spPr>
          <a:xfrm>
            <a:off x="3994334" y="1673669"/>
            <a:ext cx="26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 anti-clockwise rotation</a:t>
            </a:r>
            <a:endParaRPr lang="en-SG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61080D-F9B6-6AAE-03B7-868DB35B9358}"/>
              </a:ext>
            </a:extLst>
          </p:cNvPr>
          <p:cNvCxnSpPr>
            <a:cxnSpLocks/>
          </p:cNvCxnSpPr>
          <p:nvPr/>
        </p:nvCxnSpPr>
        <p:spPr>
          <a:xfrm>
            <a:off x="4187248" y="3334709"/>
            <a:ext cx="1583634" cy="7481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204F3-E72C-2DC8-6B97-95E932C557AC}"/>
              </a:ext>
            </a:extLst>
          </p:cNvPr>
          <p:cNvSpPr txBox="1"/>
          <p:nvPr/>
        </p:nvSpPr>
        <p:spPr>
          <a:xfrm>
            <a:off x="4152703" y="5330266"/>
            <a:ext cx="207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clockwise rotation</a:t>
            </a:r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BD59E-4E69-2983-6CB6-3338BA391EF2}"/>
              </a:ext>
            </a:extLst>
          </p:cNvPr>
          <p:cNvSpPr txBox="1"/>
          <p:nvPr/>
        </p:nvSpPr>
        <p:spPr>
          <a:xfrm rot="21075882">
            <a:off x="808098" y="4565996"/>
            <a:ext cx="202603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/>
              <a:t>Unity uses a left-handed coordinate system (LHS)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96D6A-7CCE-1822-E9CF-06506A0CE2BE}"/>
              </a:ext>
            </a:extLst>
          </p:cNvPr>
          <p:cNvSpPr txBox="1"/>
          <p:nvPr/>
        </p:nvSpPr>
        <p:spPr>
          <a:xfrm rot="21345947">
            <a:off x="480156" y="5127337"/>
            <a:ext cx="3222898" cy="738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/>
              <a:t>In a more intensive games programming course, you would likely use the OpenGL graphics library.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896A1-B163-5BA7-C695-465AA060A57E}"/>
              </a:ext>
            </a:extLst>
          </p:cNvPr>
          <p:cNvSpPr txBox="1"/>
          <p:nvPr/>
        </p:nvSpPr>
        <p:spPr>
          <a:xfrm rot="156128">
            <a:off x="975752" y="5959791"/>
            <a:ext cx="197977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/>
              <a:t>OpenGL is right-handed.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2BDB1-9656-7E4B-5E59-DD1C8E1BD105}"/>
              </a:ext>
            </a:extLst>
          </p:cNvPr>
          <p:cNvSpPr txBox="1"/>
          <p:nvPr/>
        </p:nvSpPr>
        <p:spPr>
          <a:xfrm>
            <a:off x="7231672" y="302112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LHS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4B958-6814-C405-665F-6D9BBA331B00}"/>
              </a:ext>
            </a:extLst>
          </p:cNvPr>
          <p:cNvSpPr txBox="1"/>
          <p:nvPr/>
        </p:nvSpPr>
        <p:spPr>
          <a:xfrm>
            <a:off x="7218046" y="538298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RHS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5964B-D395-23D6-6D50-39FDD3EB0991}"/>
              </a:ext>
            </a:extLst>
          </p:cNvPr>
          <p:cNvSpPr txBox="1"/>
          <p:nvPr/>
        </p:nvSpPr>
        <p:spPr>
          <a:xfrm>
            <a:off x="1279116" y="2294119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Same 2D matrix and angle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22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C10823-BF49-0796-2752-C0D2D44D522D}"/>
              </a:ext>
            </a:extLst>
          </p:cNvPr>
          <p:cNvGrpSpPr/>
          <p:nvPr/>
        </p:nvGrpSpPr>
        <p:grpSpPr>
          <a:xfrm>
            <a:off x="6100434" y="1140427"/>
            <a:ext cx="2086111" cy="2086111"/>
            <a:chOff x="6100434" y="1140427"/>
            <a:chExt cx="2086111" cy="208611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1D4B87-1EB7-64F4-30E1-D6C998ABAE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43490" y="2145059"/>
              <a:ext cx="0" cy="208611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7AD2634-04D0-13F5-CEF9-B9710AC48D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0434" y="1981960"/>
              <a:ext cx="1180103" cy="1218972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24F4D6-635F-9E5C-D68D-BCEDDD19F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8067" y="1140427"/>
              <a:ext cx="0" cy="2086111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c 24">
            <a:extLst>
              <a:ext uri="{FF2B5EF4-FFF2-40B4-BE49-F238E27FC236}">
                <a16:creationId xmlns:a16="http://schemas.microsoft.com/office/drawing/2014/main" id="{DDC40178-D110-1732-CB3C-C842C9C2365C}"/>
              </a:ext>
            </a:extLst>
          </p:cNvPr>
          <p:cNvSpPr/>
          <p:nvPr/>
        </p:nvSpPr>
        <p:spPr>
          <a:xfrm>
            <a:off x="5613222" y="2156410"/>
            <a:ext cx="1502889" cy="1491525"/>
          </a:xfrm>
          <a:prstGeom prst="arc">
            <a:avLst>
              <a:gd name="adj1" fmla="val 1527831"/>
              <a:gd name="adj2" fmla="val 14887268"/>
            </a:avLst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6708B1-72DF-D1C8-BFEA-5997634FBC1E}"/>
              </a:ext>
            </a:extLst>
          </p:cNvPr>
          <p:cNvSpPr txBox="1"/>
          <p:nvPr/>
        </p:nvSpPr>
        <p:spPr>
          <a:xfrm>
            <a:off x="5837052" y="3668188"/>
            <a:ext cx="106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Rotation of </a:t>
            </a:r>
            <a:r>
              <a:rPr lang="en-US" sz="1400" b="1">
                <a:solidFill>
                  <a:srgbClr val="FF0000"/>
                </a:solidFill>
              </a:rPr>
              <a:t>X</a:t>
            </a:r>
            <a:r>
              <a:rPr lang="en-US" sz="1400"/>
              <a:t> around </a:t>
            </a:r>
            <a:r>
              <a:rPr lang="en-US" sz="1400" b="1">
                <a:solidFill>
                  <a:srgbClr val="0070C0"/>
                </a:solidFill>
              </a:rPr>
              <a:t>Z</a:t>
            </a:r>
          </a:p>
          <a:p>
            <a:pPr algn="ctr"/>
            <a:r>
              <a:rPr lang="en-US" sz="1400"/>
              <a:t>to</a:t>
            </a:r>
            <a:r>
              <a:rPr lang="en-US" sz="1400" b="1">
                <a:solidFill>
                  <a:srgbClr val="0070C0"/>
                </a:solidFill>
              </a:rPr>
              <a:t> </a:t>
            </a:r>
            <a:r>
              <a:rPr lang="en-US" sz="1400" b="1">
                <a:solidFill>
                  <a:schemeClr val="accent4"/>
                </a:solidFill>
              </a:rPr>
              <a:t>Y</a:t>
            </a:r>
            <a:endParaRPr lang="en-SG" sz="1400">
              <a:solidFill>
                <a:schemeClr val="accent4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E757F0-6069-A18F-A47D-32CBC32A546C}"/>
              </a:ext>
            </a:extLst>
          </p:cNvPr>
          <p:cNvCxnSpPr>
            <a:cxnSpLocks/>
          </p:cNvCxnSpPr>
          <p:nvPr/>
        </p:nvCxnSpPr>
        <p:spPr>
          <a:xfrm rot="5400000" flipV="1">
            <a:off x="3517646" y="2157877"/>
            <a:ext cx="0" cy="20861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D02E7EE-CB5D-6229-1686-6B7169EEBF15}"/>
              </a:ext>
            </a:extLst>
          </p:cNvPr>
          <p:cNvSpPr/>
          <p:nvPr/>
        </p:nvSpPr>
        <p:spPr>
          <a:xfrm flipH="1">
            <a:off x="1768395" y="1928135"/>
            <a:ext cx="1502887" cy="1601617"/>
          </a:xfrm>
          <a:prstGeom prst="arc">
            <a:avLst>
              <a:gd name="adj1" fmla="val 16311830"/>
              <a:gd name="adj2" fmla="val 4127655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A212B7-DCEB-4BC3-073C-3DD3C36C9D88}"/>
              </a:ext>
            </a:extLst>
          </p:cNvPr>
          <p:cNvSpPr txBox="1"/>
          <p:nvPr/>
        </p:nvSpPr>
        <p:spPr>
          <a:xfrm>
            <a:off x="955501" y="1564793"/>
            <a:ext cx="106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Rotation of </a:t>
            </a:r>
            <a:r>
              <a:rPr lang="en-US" sz="1400" b="1">
                <a:solidFill>
                  <a:schemeClr val="accent4"/>
                </a:solidFill>
              </a:rPr>
              <a:t>Y</a:t>
            </a:r>
            <a:r>
              <a:rPr lang="en-US" sz="1400"/>
              <a:t> around </a:t>
            </a:r>
            <a:r>
              <a:rPr lang="en-US" sz="1400" b="1">
                <a:solidFill>
                  <a:srgbClr val="FF0000"/>
                </a:solidFill>
              </a:rPr>
              <a:t>X </a:t>
            </a:r>
            <a:r>
              <a:rPr lang="en-US" sz="1400"/>
              <a:t>to </a:t>
            </a:r>
            <a:r>
              <a:rPr lang="en-US" sz="1400" b="1">
                <a:solidFill>
                  <a:srgbClr val="0070C0"/>
                </a:solidFill>
              </a:rPr>
              <a:t>Z</a:t>
            </a:r>
            <a:endParaRPr lang="en-SG" sz="1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2E49F-F47C-96C7-6FA8-7800A56D229A}"/>
              </a:ext>
            </a:extLst>
          </p:cNvPr>
          <p:cNvCxnSpPr>
            <a:cxnSpLocks/>
          </p:cNvCxnSpPr>
          <p:nvPr/>
        </p:nvCxnSpPr>
        <p:spPr>
          <a:xfrm flipH="1">
            <a:off x="1339739" y="3200310"/>
            <a:ext cx="1180103" cy="121897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35488-CBCD-411A-99BF-D4BE9103B6F1}"/>
              </a:ext>
            </a:extLst>
          </p:cNvPr>
          <p:cNvCxnSpPr>
            <a:cxnSpLocks/>
          </p:cNvCxnSpPr>
          <p:nvPr/>
        </p:nvCxnSpPr>
        <p:spPr>
          <a:xfrm flipV="1">
            <a:off x="2519839" y="1152023"/>
            <a:ext cx="0" cy="208611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1A9C4A89-16CE-A8E2-115B-8CE1D9C33030}"/>
              </a:ext>
            </a:extLst>
          </p:cNvPr>
          <p:cNvSpPr/>
          <p:nvPr/>
        </p:nvSpPr>
        <p:spPr>
          <a:xfrm>
            <a:off x="1763733" y="2183482"/>
            <a:ext cx="1697864" cy="1809401"/>
          </a:xfrm>
          <a:prstGeom prst="arc">
            <a:avLst>
              <a:gd name="adj1" fmla="val 15952655"/>
              <a:gd name="adj2" fmla="val 345666"/>
            </a:avLst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0E4E00-E9BA-7AD7-4EE6-D1F74E799D74}"/>
              </a:ext>
            </a:extLst>
          </p:cNvPr>
          <p:cNvSpPr txBox="1"/>
          <p:nvPr/>
        </p:nvSpPr>
        <p:spPr>
          <a:xfrm>
            <a:off x="3086018" y="1782696"/>
            <a:ext cx="106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Rotation of </a:t>
            </a:r>
            <a:r>
              <a:rPr lang="en-US" sz="1400" b="1">
                <a:solidFill>
                  <a:srgbClr val="FF0000"/>
                </a:solidFill>
              </a:rPr>
              <a:t>X</a:t>
            </a:r>
            <a:r>
              <a:rPr lang="en-US" sz="1400"/>
              <a:t> around </a:t>
            </a:r>
            <a:r>
              <a:rPr lang="en-US" sz="1400" b="1">
                <a:solidFill>
                  <a:srgbClr val="0070C0"/>
                </a:solidFill>
              </a:rPr>
              <a:t>Z</a:t>
            </a:r>
          </a:p>
          <a:p>
            <a:pPr algn="ctr"/>
            <a:r>
              <a:rPr lang="en-US" sz="1400"/>
              <a:t>to</a:t>
            </a:r>
            <a:r>
              <a:rPr lang="en-US" sz="1400" b="1">
                <a:solidFill>
                  <a:srgbClr val="0070C0"/>
                </a:solidFill>
              </a:rPr>
              <a:t> </a:t>
            </a:r>
            <a:r>
              <a:rPr lang="en-US" sz="1400" b="1">
                <a:solidFill>
                  <a:schemeClr val="accent4"/>
                </a:solidFill>
              </a:rPr>
              <a:t>Y</a:t>
            </a:r>
            <a:endParaRPr lang="en-SG" sz="1400">
              <a:solidFill>
                <a:schemeClr val="accent4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7343D7-85C2-C52C-8BFF-A676E9DAC2BF}"/>
              </a:ext>
            </a:extLst>
          </p:cNvPr>
          <p:cNvGrpSpPr/>
          <p:nvPr/>
        </p:nvGrpSpPr>
        <p:grpSpPr>
          <a:xfrm>
            <a:off x="1742656" y="5098854"/>
            <a:ext cx="6057744" cy="1301389"/>
            <a:chOff x="1742656" y="5098854"/>
            <a:chExt cx="6057744" cy="130138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504D80-8535-4792-D0D8-AF29C597F806}"/>
                </a:ext>
              </a:extLst>
            </p:cNvPr>
            <p:cNvSpPr/>
            <p:nvPr/>
          </p:nvSpPr>
          <p:spPr>
            <a:xfrm>
              <a:off x="1742656" y="5098854"/>
              <a:ext cx="2912208" cy="130138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595D2E-EAB7-3122-299C-EA4A57B003DF}"/>
                </a:ext>
              </a:extLst>
            </p:cNvPr>
            <p:cNvSpPr txBox="1"/>
            <p:nvPr/>
          </p:nvSpPr>
          <p:spPr>
            <a:xfrm>
              <a:off x="1742656" y="5556579"/>
              <a:ext cx="2826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Rotation of </a:t>
              </a:r>
              <a:r>
                <a:rPr lang="en-US" b="1">
                  <a:solidFill>
                    <a:schemeClr val="accent4"/>
                  </a:solidFill>
                </a:rPr>
                <a:t>Y</a:t>
              </a:r>
              <a:r>
                <a:rPr lang="en-US"/>
                <a:t> around </a:t>
              </a:r>
              <a:r>
                <a:rPr lang="en-US" b="1">
                  <a:solidFill>
                    <a:srgbClr val="FF0000"/>
                  </a:solidFill>
                </a:rPr>
                <a:t>X </a:t>
              </a:r>
              <a:r>
                <a:rPr lang="en-US"/>
                <a:t>to </a:t>
              </a:r>
              <a:r>
                <a:rPr lang="en-US" b="1">
                  <a:solidFill>
                    <a:srgbClr val="0070C0"/>
                  </a:solidFill>
                </a:rPr>
                <a:t>Z</a:t>
              </a:r>
              <a:endParaRPr lang="en-SG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5FBFD4-D0AC-0CC2-9151-AFE4816E944D}"/>
                </a:ext>
              </a:extLst>
            </p:cNvPr>
            <p:cNvSpPr txBox="1"/>
            <p:nvPr/>
          </p:nvSpPr>
          <p:spPr>
            <a:xfrm>
              <a:off x="1772707" y="5155648"/>
              <a:ext cx="274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Rotation of </a:t>
              </a:r>
              <a:r>
                <a:rPr lang="en-US" b="1">
                  <a:solidFill>
                    <a:srgbClr val="FF0000"/>
                  </a:solidFill>
                </a:rPr>
                <a:t>X</a:t>
              </a:r>
              <a:r>
                <a:rPr lang="en-US"/>
                <a:t> around </a:t>
              </a:r>
              <a:r>
                <a:rPr lang="en-US" b="1">
                  <a:solidFill>
                    <a:srgbClr val="0070C0"/>
                  </a:solidFill>
                </a:rPr>
                <a:t>Z </a:t>
              </a:r>
              <a:r>
                <a:rPr lang="en-US"/>
                <a:t>to</a:t>
              </a:r>
              <a:r>
                <a:rPr lang="en-US" b="1">
                  <a:solidFill>
                    <a:srgbClr val="0070C0"/>
                  </a:solidFill>
                </a:rPr>
                <a:t> </a:t>
              </a:r>
              <a:r>
                <a:rPr lang="en-US" b="1">
                  <a:solidFill>
                    <a:schemeClr val="accent4"/>
                  </a:solidFill>
                </a:rPr>
                <a:t>Y</a:t>
              </a:r>
              <a:endParaRPr lang="en-SG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565304-8674-FDD3-ECA2-44D348946B2A}"/>
                </a:ext>
              </a:extLst>
            </p:cNvPr>
            <p:cNvSpPr txBox="1"/>
            <p:nvPr/>
          </p:nvSpPr>
          <p:spPr>
            <a:xfrm>
              <a:off x="1742656" y="5957511"/>
              <a:ext cx="2826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Rotation of </a:t>
              </a:r>
              <a:r>
                <a:rPr lang="en-US" b="1">
                  <a:solidFill>
                    <a:srgbClr val="0070C0"/>
                  </a:solidFill>
                </a:rPr>
                <a:t>Z</a:t>
              </a:r>
              <a:r>
                <a:rPr lang="en-US"/>
                <a:t> around </a:t>
              </a:r>
              <a:r>
                <a:rPr lang="en-US" b="1">
                  <a:solidFill>
                    <a:schemeClr val="accent4"/>
                  </a:solidFill>
                </a:rPr>
                <a:t>Y</a:t>
              </a:r>
              <a:r>
                <a:rPr lang="en-US"/>
                <a:t> to </a:t>
              </a:r>
              <a:r>
                <a:rPr lang="en-US" b="1">
                  <a:solidFill>
                    <a:srgbClr val="FF0000"/>
                  </a:solidFill>
                </a:rPr>
                <a:t>X</a:t>
              </a:r>
              <a:endParaRPr lang="en-SG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E8C386-6DD5-0DBE-22CC-8CBACE64745D}"/>
                </a:ext>
              </a:extLst>
            </p:cNvPr>
            <p:cNvSpPr txBox="1"/>
            <p:nvPr/>
          </p:nvSpPr>
          <p:spPr>
            <a:xfrm>
              <a:off x="4756260" y="5126514"/>
              <a:ext cx="30441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These rotations are all positive for both LHS and RHS. So they are really equivalent. It’s just that the z axis is flipped.</a:t>
              </a:r>
              <a:endParaRPr lang="en-SG">
                <a:solidFill>
                  <a:schemeClr val="accent4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CC177D-3F16-7039-BC53-390FE3641B14}"/>
              </a:ext>
            </a:extLst>
          </p:cNvPr>
          <p:cNvSpPr txBox="1"/>
          <p:nvPr/>
        </p:nvSpPr>
        <p:spPr>
          <a:xfrm>
            <a:off x="1586595" y="149599"/>
            <a:ext cx="198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Right-Hand System</a:t>
            </a:r>
            <a:endParaRPr lang="en-SG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1FED31-62AC-33EC-FA17-D8ED7B92CB26}"/>
              </a:ext>
            </a:extLst>
          </p:cNvPr>
          <p:cNvSpPr txBox="1"/>
          <p:nvPr/>
        </p:nvSpPr>
        <p:spPr>
          <a:xfrm>
            <a:off x="1118345" y="453240"/>
            <a:ext cx="3098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Counterclockwise rotations are positive</a:t>
            </a:r>
            <a:endParaRPr lang="en-SG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8AAB98-FF80-76B2-8F13-AF83FFB35B3B}"/>
              </a:ext>
            </a:extLst>
          </p:cNvPr>
          <p:cNvGrpSpPr/>
          <p:nvPr/>
        </p:nvGrpSpPr>
        <p:grpSpPr>
          <a:xfrm>
            <a:off x="5365563" y="149599"/>
            <a:ext cx="2542142" cy="611418"/>
            <a:chOff x="5365563" y="149599"/>
            <a:chExt cx="2542142" cy="61141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A9EED0-A1A4-C3D5-F4EA-30716A4A33B9}"/>
                </a:ext>
              </a:extLst>
            </p:cNvPr>
            <p:cNvSpPr txBox="1"/>
            <p:nvPr/>
          </p:nvSpPr>
          <p:spPr>
            <a:xfrm>
              <a:off x="5725174" y="149599"/>
              <a:ext cx="18229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Left-Hand System</a:t>
              </a:r>
              <a:endParaRPr lang="en-SG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709BE5-EAA6-E69A-7C52-70DE927D8790}"/>
                </a:ext>
              </a:extLst>
            </p:cNvPr>
            <p:cNvSpPr txBox="1"/>
            <p:nvPr/>
          </p:nvSpPr>
          <p:spPr>
            <a:xfrm>
              <a:off x="5365563" y="453240"/>
              <a:ext cx="2542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Clockwise rotations are positive</a:t>
              </a:r>
              <a:endParaRPr lang="en-SG" sz="14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9E85A06-E38F-C7F6-D9B6-09C1050157B5}"/>
              </a:ext>
            </a:extLst>
          </p:cNvPr>
          <p:cNvSpPr txBox="1"/>
          <p:nvPr/>
        </p:nvSpPr>
        <p:spPr>
          <a:xfrm>
            <a:off x="3023362" y="2478874"/>
            <a:ext cx="12697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counterclockwise</a:t>
            </a:r>
            <a:endParaRPr lang="en-SG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881D50-2DAB-EA94-CE4C-75A1961FCBB0}"/>
              </a:ext>
            </a:extLst>
          </p:cNvPr>
          <p:cNvSpPr txBox="1"/>
          <p:nvPr/>
        </p:nvSpPr>
        <p:spPr>
          <a:xfrm>
            <a:off x="884295" y="2258023"/>
            <a:ext cx="12697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counterclockwise</a:t>
            </a:r>
            <a:endParaRPr lang="en-SG" sz="12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7506CD-77EA-2E80-D9BD-795CCD828DF0}"/>
              </a:ext>
            </a:extLst>
          </p:cNvPr>
          <p:cNvGrpSpPr/>
          <p:nvPr/>
        </p:nvGrpSpPr>
        <p:grpSpPr>
          <a:xfrm>
            <a:off x="1845191" y="2352416"/>
            <a:ext cx="2021296" cy="2356272"/>
            <a:chOff x="1845191" y="2352416"/>
            <a:chExt cx="2021296" cy="2356272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354D39B6-846B-3178-94FE-0D6C700B3334}"/>
                </a:ext>
              </a:extLst>
            </p:cNvPr>
            <p:cNvSpPr/>
            <p:nvPr/>
          </p:nvSpPr>
          <p:spPr>
            <a:xfrm flipV="1">
              <a:off x="1845191" y="2352416"/>
              <a:ext cx="1502882" cy="1601612"/>
            </a:xfrm>
            <a:prstGeom prst="arc">
              <a:avLst>
                <a:gd name="adj1" fmla="val 13586848"/>
                <a:gd name="adj2" fmla="val 21245129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DDCAF2-603C-2AB6-7635-C5BF3AE8AF83}"/>
                </a:ext>
              </a:extLst>
            </p:cNvPr>
            <p:cNvSpPr txBox="1"/>
            <p:nvPr/>
          </p:nvSpPr>
          <p:spPr>
            <a:xfrm>
              <a:off x="2206723" y="3970024"/>
              <a:ext cx="10645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Rotation of </a:t>
              </a:r>
              <a:r>
                <a:rPr lang="en-US" sz="1400" b="1">
                  <a:solidFill>
                    <a:srgbClr val="0070C0"/>
                  </a:solidFill>
                </a:rPr>
                <a:t>Z</a:t>
              </a:r>
              <a:r>
                <a:rPr lang="en-US" sz="1400"/>
                <a:t> around </a:t>
              </a:r>
              <a:r>
                <a:rPr lang="en-US" sz="1400" b="1">
                  <a:solidFill>
                    <a:schemeClr val="accent4"/>
                  </a:solidFill>
                </a:rPr>
                <a:t>Y</a:t>
              </a:r>
              <a:r>
                <a:rPr lang="en-US" sz="1400"/>
                <a:t> to </a:t>
              </a:r>
              <a:r>
                <a:rPr lang="en-US" sz="1400" b="1">
                  <a:solidFill>
                    <a:srgbClr val="FF0000"/>
                  </a:solidFill>
                </a:rPr>
                <a:t>X</a:t>
              </a:r>
              <a:endParaRPr lang="en-SG" sz="140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138B43-2088-CEBA-B4FF-ED88BA57A056}"/>
                </a:ext>
              </a:extLst>
            </p:cNvPr>
            <p:cNvSpPr txBox="1"/>
            <p:nvPr/>
          </p:nvSpPr>
          <p:spPr>
            <a:xfrm>
              <a:off x="2596780" y="3622818"/>
              <a:ext cx="126970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65000"/>
                    </a:schemeClr>
                  </a:solidFill>
                </a:rPr>
                <a:t>counterclockwise</a:t>
              </a:r>
              <a:endParaRPr lang="en-SG" sz="12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DD128A6-1DA5-FE51-9C73-4479BD6F4109}"/>
              </a:ext>
            </a:extLst>
          </p:cNvPr>
          <p:cNvSpPr txBox="1"/>
          <p:nvPr/>
        </p:nvSpPr>
        <p:spPr>
          <a:xfrm>
            <a:off x="5491807" y="3311540"/>
            <a:ext cx="8389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clockwise</a:t>
            </a:r>
            <a:endParaRPr lang="en-SG" sz="12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208813-522B-A0C4-4645-2EA72C0A5383}"/>
              </a:ext>
            </a:extLst>
          </p:cNvPr>
          <p:cNvGrpSpPr/>
          <p:nvPr/>
        </p:nvGrpSpPr>
        <p:grpSpPr>
          <a:xfrm>
            <a:off x="5389008" y="1058237"/>
            <a:ext cx="1954297" cy="2258091"/>
            <a:chOff x="5389008" y="1058237"/>
            <a:chExt cx="1954297" cy="2258091"/>
          </a:xfrm>
        </p:grpSpPr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41E96BE-1EE2-5BB5-6367-9C2267160837}"/>
                </a:ext>
              </a:extLst>
            </p:cNvPr>
            <p:cNvSpPr/>
            <p:nvPr/>
          </p:nvSpPr>
          <p:spPr>
            <a:xfrm>
              <a:off x="5389008" y="1714711"/>
              <a:ext cx="1502887" cy="1601617"/>
            </a:xfrm>
            <a:prstGeom prst="arc">
              <a:avLst>
                <a:gd name="adj1" fmla="val 16230404"/>
                <a:gd name="adj2" fmla="val 20923036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CEB8A7-2660-2F3E-8D05-CA3D9BE56DF9}"/>
                </a:ext>
              </a:extLst>
            </p:cNvPr>
            <p:cNvSpPr txBox="1"/>
            <p:nvPr/>
          </p:nvSpPr>
          <p:spPr>
            <a:xfrm>
              <a:off x="6278746" y="1058237"/>
              <a:ext cx="10645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Rotation of </a:t>
              </a:r>
              <a:r>
                <a:rPr lang="en-US" sz="1400" b="1">
                  <a:solidFill>
                    <a:schemeClr val="accent4"/>
                  </a:solidFill>
                </a:rPr>
                <a:t>Y</a:t>
              </a:r>
              <a:r>
                <a:rPr lang="en-US" sz="1400"/>
                <a:t> around </a:t>
              </a:r>
              <a:r>
                <a:rPr lang="en-US" sz="1400" b="1">
                  <a:solidFill>
                    <a:srgbClr val="FF0000"/>
                  </a:solidFill>
                </a:rPr>
                <a:t>X </a:t>
              </a:r>
              <a:r>
                <a:rPr lang="en-US" sz="1400"/>
                <a:t>to </a:t>
              </a:r>
              <a:r>
                <a:rPr lang="en-US" sz="1400" b="1">
                  <a:solidFill>
                    <a:srgbClr val="0070C0"/>
                  </a:solidFill>
                </a:rPr>
                <a:t>Z</a:t>
              </a:r>
              <a:endParaRPr lang="en-SG" sz="14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0EE8DC-61AF-5D02-247A-EC31F244FA2A}"/>
                </a:ext>
              </a:extLst>
            </p:cNvPr>
            <p:cNvSpPr txBox="1"/>
            <p:nvPr/>
          </p:nvSpPr>
          <p:spPr>
            <a:xfrm>
              <a:off x="6414014" y="1711934"/>
              <a:ext cx="838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65000"/>
                    </a:schemeClr>
                  </a:solidFill>
                </a:rPr>
                <a:t>clockwise</a:t>
              </a:r>
              <a:endParaRPr lang="en-SG" sz="12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77E721-85A6-8B60-CA9B-AAEE6D93D273}"/>
              </a:ext>
            </a:extLst>
          </p:cNvPr>
          <p:cNvGrpSpPr/>
          <p:nvPr/>
        </p:nvGrpSpPr>
        <p:grpSpPr>
          <a:xfrm>
            <a:off x="5937389" y="2156641"/>
            <a:ext cx="2347598" cy="1601386"/>
            <a:chOff x="5937389" y="2156641"/>
            <a:chExt cx="2347598" cy="1601386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19EDEC3-0AEF-525A-FDE3-A9DF88D5B085}"/>
                </a:ext>
              </a:extLst>
            </p:cNvPr>
            <p:cNvSpPr/>
            <p:nvPr/>
          </p:nvSpPr>
          <p:spPr>
            <a:xfrm>
              <a:off x="5937389" y="2325679"/>
              <a:ext cx="1344052" cy="1432348"/>
            </a:xfrm>
            <a:prstGeom prst="arc">
              <a:avLst>
                <a:gd name="adj1" fmla="val 17827961"/>
                <a:gd name="adj2" fmla="val 608416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F1D842-C30B-5D2C-E43E-069536BAABFF}"/>
                </a:ext>
              </a:extLst>
            </p:cNvPr>
            <p:cNvSpPr txBox="1"/>
            <p:nvPr/>
          </p:nvSpPr>
          <p:spPr>
            <a:xfrm>
              <a:off x="7220428" y="2156641"/>
              <a:ext cx="10645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Rotation of </a:t>
              </a:r>
              <a:r>
                <a:rPr lang="en-US" sz="1400" b="1">
                  <a:solidFill>
                    <a:srgbClr val="0070C0"/>
                  </a:solidFill>
                </a:rPr>
                <a:t>Z</a:t>
              </a:r>
              <a:r>
                <a:rPr lang="en-US" sz="1400"/>
                <a:t> around </a:t>
              </a:r>
              <a:r>
                <a:rPr lang="en-US" sz="1400" b="1">
                  <a:solidFill>
                    <a:schemeClr val="accent4"/>
                  </a:solidFill>
                </a:rPr>
                <a:t>Y</a:t>
              </a:r>
              <a:r>
                <a:rPr lang="en-US" sz="1400"/>
                <a:t> to </a:t>
              </a:r>
              <a:r>
                <a:rPr lang="en-US" sz="1400" b="1">
                  <a:solidFill>
                    <a:srgbClr val="FF0000"/>
                  </a:solidFill>
                </a:rPr>
                <a:t>X</a:t>
              </a:r>
              <a:endParaRPr lang="en-SG" sz="140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56B7C9C-1B17-911C-175C-D4816FB1DDA0}"/>
                </a:ext>
              </a:extLst>
            </p:cNvPr>
            <p:cNvSpPr txBox="1"/>
            <p:nvPr/>
          </p:nvSpPr>
          <p:spPr>
            <a:xfrm>
              <a:off x="6764363" y="2598201"/>
              <a:ext cx="838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65000"/>
                    </a:schemeClr>
                  </a:solidFill>
                </a:rPr>
                <a:t>clockwise</a:t>
              </a:r>
              <a:endParaRPr lang="en-SG" sz="12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0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/>
      <p:bldP spid="29" grpId="0" animBg="1"/>
      <p:bldP spid="30" grpId="0"/>
      <p:bldP spid="33" grpId="0" animBg="1"/>
      <p:bldP spid="37" grpId="0"/>
      <p:bldP spid="49" grpId="0" animBg="1"/>
      <p:bldP spid="50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024">
            <a:extLst>
              <a:ext uri="{FF2B5EF4-FFF2-40B4-BE49-F238E27FC236}">
                <a16:creationId xmlns:a16="http://schemas.microsoft.com/office/drawing/2014/main" id="{858313D1-96FA-4DBF-8201-C882C14A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7663" t="8583" r="26714" b="11444"/>
          <a:stretch/>
        </p:blipFill>
        <p:spPr>
          <a:xfrm>
            <a:off x="4910668" y="1752046"/>
            <a:ext cx="3002450" cy="2065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</a:t>
            </a:r>
            <a:r>
              <a:rPr lang="en-US" altLang="en-US" sz="4400">
                <a:solidFill>
                  <a:srgbClr val="FF0000"/>
                </a:solidFill>
              </a:rPr>
              <a:t>matrix multiplication</a:t>
            </a:r>
            <a:endParaRPr lang="en-SG" sz="440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6D1E9-7729-6D9C-CE20-2653D6394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7663" t="8583" r="26714" b="11444"/>
          <a:stretch/>
        </p:blipFill>
        <p:spPr>
          <a:xfrm>
            <a:off x="3785378" y="3488425"/>
            <a:ext cx="1125289" cy="7742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9D9FC0A-A6D1-0B4E-4829-D22D2FA76B3C}"/>
              </a:ext>
            </a:extLst>
          </p:cNvPr>
          <p:cNvGrpSpPr/>
          <p:nvPr/>
        </p:nvGrpSpPr>
        <p:grpSpPr>
          <a:xfrm>
            <a:off x="1335397" y="2324511"/>
            <a:ext cx="3992195" cy="2489764"/>
            <a:chOff x="-238086" y="4326340"/>
            <a:chExt cx="2647892" cy="165137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0AA948-5FFD-24C0-77E7-9D288249550E}"/>
                </a:ext>
              </a:extLst>
            </p:cNvPr>
            <p:cNvCxnSpPr/>
            <p:nvPr/>
          </p:nvCxnSpPr>
          <p:spPr>
            <a:xfrm flipV="1">
              <a:off x="968991" y="4326340"/>
              <a:ext cx="0" cy="16513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BDDB27-BBBA-B376-111D-0FA22EE55514}"/>
                </a:ext>
              </a:extLst>
            </p:cNvPr>
            <p:cNvCxnSpPr>
              <a:cxnSpLocks/>
            </p:cNvCxnSpPr>
            <p:nvPr/>
          </p:nvCxnSpPr>
          <p:spPr>
            <a:xfrm>
              <a:off x="-238086" y="5770213"/>
              <a:ext cx="2647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C79AE0-98BA-218F-0208-53170A7E0B32}"/>
              </a:ext>
            </a:extLst>
          </p:cNvPr>
          <p:cNvSpPr txBox="1"/>
          <p:nvPr/>
        </p:nvSpPr>
        <p:spPr>
          <a:xfrm>
            <a:off x="2920196" y="4475259"/>
            <a:ext cx="304055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63662-BD17-26BA-D660-7EA371D61256}"/>
              </a:ext>
            </a:extLst>
          </p:cNvPr>
          <p:cNvSpPr txBox="1"/>
          <p:nvPr/>
        </p:nvSpPr>
        <p:spPr>
          <a:xfrm>
            <a:off x="3586868" y="4475259"/>
            <a:ext cx="404699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983C2-DCE5-3EB0-018E-114CFA3C1D59}"/>
              </a:ext>
            </a:extLst>
          </p:cNvPr>
          <p:cNvSpPr txBox="1"/>
          <p:nvPr/>
        </p:nvSpPr>
        <p:spPr>
          <a:xfrm>
            <a:off x="4180558" y="4475259"/>
            <a:ext cx="404699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E3C-928D-3EF8-0F3F-928873D81D71}"/>
              </a:ext>
            </a:extLst>
          </p:cNvPr>
          <p:cNvSpPr txBox="1"/>
          <p:nvPr/>
        </p:nvSpPr>
        <p:spPr>
          <a:xfrm>
            <a:off x="4782869" y="4475259"/>
            <a:ext cx="404699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6676B-7302-86D0-BB85-7312D4389925}"/>
              </a:ext>
            </a:extLst>
          </p:cNvPr>
          <p:cNvSpPr txBox="1"/>
          <p:nvPr/>
        </p:nvSpPr>
        <p:spPr>
          <a:xfrm>
            <a:off x="1652460" y="4475259"/>
            <a:ext cx="464733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-20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980115-9F2E-2238-AB6F-74315533C433}"/>
              </a:ext>
            </a:extLst>
          </p:cNvPr>
          <p:cNvSpPr txBox="1"/>
          <p:nvPr/>
        </p:nvSpPr>
        <p:spPr>
          <a:xfrm>
            <a:off x="2257301" y="4475259"/>
            <a:ext cx="464733" cy="33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-10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9C9944-E4DE-D1B9-0890-11DDB3660AC4}"/>
              </a:ext>
            </a:extLst>
          </p:cNvPr>
          <p:cNvCxnSpPr>
            <a:cxnSpLocks/>
          </p:cNvCxnSpPr>
          <p:nvPr/>
        </p:nvCxnSpPr>
        <p:spPr>
          <a:xfrm flipV="1">
            <a:off x="3161352" y="1869440"/>
            <a:ext cx="1878008" cy="263097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5104C8-928E-8839-33BA-157CE0E2FECF}"/>
              </a:ext>
            </a:extLst>
          </p:cNvPr>
          <p:cNvSpPr txBox="1"/>
          <p:nvPr/>
        </p:nvSpPr>
        <p:spPr>
          <a:xfrm>
            <a:off x="192987" y="809723"/>
            <a:ext cx="73321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In geometry, </a:t>
            </a:r>
            <a:r>
              <a:rPr lang="en-US" altLang="en-US" sz="2000" b="1" u="sng"/>
              <a:t>uniform scaling</a:t>
            </a:r>
            <a:r>
              <a:rPr lang="en-US" altLang="en-US" sz="2000"/>
              <a:t> is a </a:t>
            </a:r>
            <a:r>
              <a:rPr lang="en-US" altLang="en-US" sz="2000" b="1" u="sng"/>
              <a:t>linear transformation</a:t>
            </a:r>
            <a:r>
              <a:rPr lang="en-US" altLang="en-US" sz="2000"/>
              <a:t> that enlarges or diminishes objects.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71FF00-4ED4-33ED-D45C-4ED0116B97A3}"/>
              </a:ext>
            </a:extLst>
          </p:cNvPr>
          <p:cNvCxnSpPr>
            <a:cxnSpLocks/>
          </p:cNvCxnSpPr>
          <p:nvPr/>
        </p:nvCxnSpPr>
        <p:spPr>
          <a:xfrm flipV="1">
            <a:off x="3210629" y="1876213"/>
            <a:ext cx="4585478" cy="259904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7E2078-4255-5AF5-2E95-4BDB6722C516}"/>
              </a:ext>
            </a:extLst>
          </p:cNvPr>
          <p:cNvCxnSpPr>
            <a:cxnSpLocks/>
          </p:cNvCxnSpPr>
          <p:nvPr/>
        </p:nvCxnSpPr>
        <p:spPr>
          <a:xfrm flipV="1">
            <a:off x="3156374" y="3710944"/>
            <a:ext cx="4632960" cy="78654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572981-407B-43DB-D3BC-942F2AB5E8BA}"/>
              </a:ext>
            </a:extLst>
          </p:cNvPr>
          <p:cNvCxnSpPr>
            <a:cxnSpLocks/>
          </p:cNvCxnSpPr>
          <p:nvPr/>
        </p:nvCxnSpPr>
        <p:spPr>
          <a:xfrm flipV="1">
            <a:off x="3135710" y="3710945"/>
            <a:ext cx="1910424" cy="7973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1292D6B-D6F3-C691-E336-F2D1236CCFF7}"/>
              </a:ext>
            </a:extLst>
          </p:cNvPr>
          <p:cNvSpPr txBox="1"/>
          <p:nvPr/>
        </p:nvSpPr>
        <p:spPr>
          <a:xfrm>
            <a:off x="2485519" y="5196702"/>
            <a:ext cx="43616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We multiply each point’s x and y values  by the scale factor for the x and y axes. 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2364BBD6-39ED-7611-3864-05B567D1CBEB}"/>
              </a:ext>
            </a:extLst>
          </p:cNvPr>
          <p:cNvSpPr txBox="1"/>
          <p:nvPr/>
        </p:nvSpPr>
        <p:spPr>
          <a:xfrm>
            <a:off x="2485520" y="6016638"/>
            <a:ext cx="4165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For uniform scaling, set S</a:t>
            </a:r>
            <a:r>
              <a:rPr lang="en-US" altLang="en-US" sz="2000" baseline="-25000"/>
              <a:t>x</a:t>
            </a:r>
            <a:r>
              <a:rPr lang="en-US" altLang="en-US" sz="2000"/>
              <a:t> = S</a:t>
            </a:r>
            <a:r>
              <a:rPr lang="en-US" altLang="en-US" sz="2000" baseline="-25000"/>
              <a:t>y</a:t>
            </a:r>
            <a:r>
              <a:rPr lang="en-US" altLang="en-US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5702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1292D6B-D6F3-C691-E336-F2D1236CCFF7}"/>
              </a:ext>
            </a:extLst>
          </p:cNvPr>
          <p:cNvSpPr txBox="1"/>
          <p:nvPr/>
        </p:nvSpPr>
        <p:spPr>
          <a:xfrm>
            <a:off x="236664" y="771644"/>
            <a:ext cx="4152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Each point is a vector (with origin 0,0).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91939-4022-D408-9238-4C70E94805B9}"/>
              </a:ext>
            </a:extLst>
          </p:cNvPr>
          <p:cNvSpPr txBox="1"/>
          <p:nvPr/>
        </p:nvSpPr>
        <p:spPr>
          <a:xfrm>
            <a:off x="250200" y="1230234"/>
            <a:ext cx="747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We can multiply a vector by a matrix to change the vector’s x, y values.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8474E-3381-B7FA-F220-9FB494FD8269}"/>
              </a:ext>
            </a:extLst>
          </p:cNvPr>
          <p:cNvSpPr txBox="1"/>
          <p:nvPr/>
        </p:nvSpPr>
        <p:spPr>
          <a:xfrm>
            <a:off x="250200" y="1694619"/>
            <a:ext cx="4051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/>
              <a:t>What is the matrix for 2D scaling?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A0403D-5BA0-01BC-E2B1-FD19FE9FA4B7}"/>
              </a:ext>
            </a:extLst>
          </p:cNvPr>
          <p:cNvGrpSpPr/>
          <p:nvPr/>
        </p:nvGrpSpPr>
        <p:grpSpPr>
          <a:xfrm>
            <a:off x="792459" y="2233585"/>
            <a:ext cx="3251350" cy="1038939"/>
            <a:chOff x="792459" y="2233585"/>
            <a:chExt cx="3251350" cy="103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76145E8-5081-96F4-F97D-7EAEDF40DEE3}"/>
                    </a:ext>
                  </a:extLst>
                </p:cNvPr>
                <p:cNvSpPr txBox="1"/>
                <p:nvPr/>
              </p:nvSpPr>
              <p:spPr>
                <a:xfrm>
                  <a:off x="1822047" y="2233585"/>
                  <a:ext cx="1510433" cy="10389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76145E8-5081-96F4-F97D-7EAEDF40D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047" y="2233585"/>
                  <a:ext cx="1510433" cy="103893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4D08885-0B55-9197-165F-1D1AFBC05DD8}"/>
                    </a:ext>
                  </a:extLst>
                </p:cNvPr>
                <p:cNvSpPr txBox="1"/>
                <p:nvPr/>
              </p:nvSpPr>
              <p:spPr>
                <a:xfrm>
                  <a:off x="3257953" y="2233585"/>
                  <a:ext cx="785856" cy="102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4D08885-0B55-9197-165F-1D1AFBC05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953" y="2233585"/>
                  <a:ext cx="785856" cy="10294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3002801-15C4-9228-803D-1058DDD68295}"/>
                    </a:ext>
                  </a:extLst>
                </p:cNvPr>
                <p:cNvSpPr txBox="1"/>
                <p:nvPr/>
              </p:nvSpPr>
              <p:spPr>
                <a:xfrm>
                  <a:off x="792459" y="2261350"/>
                  <a:ext cx="784125" cy="1001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3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3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3002801-15C4-9228-803D-1058DDD68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59" y="2261350"/>
                  <a:ext cx="784125" cy="10016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2C1BF1-8849-9CAD-3232-ED93EA6E4E22}"/>
                </a:ext>
              </a:extLst>
            </p:cNvPr>
            <p:cNvSpPr txBox="1"/>
            <p:nvPr/>
          </p:nvSpPr>
          <p:spPr>
            <a:xfrm>
              <a:off x="1517215" y="250058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CC4BF75-E53D-7066-CEB6-13DBACE1D8EE}"/>
              </a:ext>
            </a:extLst>
          </p:cNvPr>
          <p:cNvSpPr/>
          <p:nvPr/>
        </p:nvSpPr>
        <p:spPr>
          <a:xfrm>
            <a:off x="2023435" y="2261350"/>
            <a:ext cx="1137961" cy="4516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69721-7840-A73C-F5B0-1D925827BCA4}"/>
              </a:ext>
            </a:extLst>
          </p:cNvPr>
          <p:cNvSpPr/>
          <p:nvPr/>
        </p:nvSpPr>
        <p:spPr>
          <a:xfrm>
            <a:off x="3406860" y="2268005"/>
            <a:ext cx="481033" cy="10294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D57C5D-9D9E-F870-877D-D692489134B3}"/>
              </a:ext>
            </a:extLst>
          </p:cNvPr>
          <p:cNvSpPr txBox="1"/>
          <p:nvPr/>
        </p:nvSpPr>
        <p:spPr>
          <a:xfrm>
            <a:off x="920120" y="3511756"/>
            <a:ext cx="2839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x’ = a * x + b * 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D474C-8985-1A8A-DFAE-D32947FD5B17}"/>
              </a:ext>
            </a:extLst>
          </p:cNvPr>
          <p:cNvGrpSpPr/>
          <p:nvPr/>
        </p:nvGrpSpPr>
        <p:grpSpPr>
          <a:xfrm>
            <a:off x="4910647" y="2233585"/>
            <a:ext cx="3251350" cy="1038939"/>
            <a:chOff x="4910647" y="2233585"/>
            <a:chExt cx="3251350" cy="1038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3D0A297-F646-C3EE-2F71-6E2734355E63}"/>
                    </a:ext>
                  </a:extLst>
                </p:cNvPr>
                <p:cNvSpPr txBox="1"/>
                <p:nvPr/>
              </p:nvSpPr>
              <p:spPr>
                <a:xfrm>
                  <a:off x="5940235" y="2233585"/>
                  <a:ext cx="1510433" cy="10389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3D0A297-F646-C3EE-2F71-6E2734355E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235" y="2233585"/>
                  <a:ext cx="1510433" cy="10389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E3A35B-266F-E9A1-ACE8-4FF12E644BFA}"/>
                    </a:ext>
                  </a:extLst>
                </p:cNvPr>
                <p:cNvSpPr txBox="1"/>
                <p:nvPr/>
              </p:nvSpPr>
              <p:spPr>
                <a:xfrm>
                  <a:off x="7376141" y="2233585"/>
                  <a:ext cx="785856" cy="102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E3A35B-266F-E9A1-ACE8-4FF12E644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141" y="2233585"/>
                  <a:ext cx="785856" cy="102944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FF04D0-0AAB-6D31-F7D8-A5DE02BC30C1}"/>
                    </a:ext>
                  </a:extLst>
                </p:cNvPr>
                <p:cNvSpPr txBox="1"/>
                <p:nvPr/>
              </p:nvSpPr>
              <p:spPr>
                <a:xfrm>
                  <a:off x="4910647" y="2261350"/>
                  <a:ext cx="784125" cy="1001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3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34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FF04D0-0AAB-6D31-F7D8-A5DE02BC3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0647" y="2261350"/>
                  <a:ext cx="784125" cy="10016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AAEBA8-09C1-88CB-7447-FC0D2ACFDB9A}"/>
                </a:ext>
              </a:extLst>
            </p:cNvPr>
            <p:cNvSpPr txBox="1"/>
            <p:nvPr/>
          </p:nvSpPr>
          <p:spPr>
            <a:xfrm>
              <a:off x="5635403" y="250058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1A152-7AA1-6009-4440-4752FECFD3B6}"/>
              </a:ext>
            </a:extLst>
          </p:cNvPr>
          <p:cNvGrpSpPr/>
          <p:nvPr/>
        </p:nvGrpSpPr>
        <p:grpSpPr>
          <a:xfrm>
            <a:off x="1632247" y="4012729"/>
            <a:ext cx="447333" cy="626256"/>
            <a:chOff x="1632247" y="4012729"/>
            <a:chExt cx="447333" cy="6262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B8F29A-1770-341F-1F81-2AA939DCB731}"/>
                </a:ext>
              </a:extLst>
            </p:cNvPr>
            <p:cNvSpPr txBox="1"/>
            <p:nvPr/>
          </p:nvSpPr>
          <p:spPr>
            <a:xfrm>
              <a:off x="1632247" y="4238875"/>
              <a:ext cx="4473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sz="2000" b="1">
                  <a:solidFill>
                    <a:srgbClr val="FF0000"/>
                  </a:solidFill>
                </a:rPr>
                <a:t>S</a:t>
              </a:r>
              <a:r>
                <a:rPr lang="en-US" altLang="en-US" sz="2000" b="1" baseline="-25000">
                  <a:solidFill>
                    <a:srgbClr val="FF0000"/>
                  </a:solidFill>
                </a:rPr>
                <a:t>x</a:t>
              </a:r>
              <a:endParaRPr lang="en-US" altLang="en-US" sz="2000" b="1"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D4BD5C3-D3BA-6424-4EED-541DA7589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7349" y="4012729"/>
              <a:ext cx="0" cy="284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22F1F15-36E6-3EC7-E7B7-45B97BB32416}"/>
              </a:ext>
            </a:extLst>
          </p:cNvPr>
          <p:cNvGrpSpPr/>
          <p:nvPr/>
        </p:nvGrpSpPr>
        <p:grpSpPr>
          <a:xfrm>
            <a:off x="2791707" y="4012729"/>
            <a:ext cx="447333" cy="626256"/>
            <a:chOff x="2791707" y="4012729"/>
            <a:chExt cx="447333" cy="62625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550963-88B6-B3C5-F77D-2EEEC16B2A04}"/>
                </a:ext>
              </a:extLst>
            </p:cNvPr>
            <p:cNvSpPr txBox="1"/>
            <p:nvPr/>
          </p:nvSpPr>
          <p:spPr>
            <a:xfrm>
              <a:off x="2791707" y="4238875"/>
              <a:ext cx="4473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sz="2000" b="1">
                  <a:solidFill>
                    <a:srgbClr val="FF0000"/>
                  </a:solidFill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99152DF-CE36-3F66-38E5-A9132A944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6809" y="4012729"/>
              <a:ext cx="0" cy="284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901608F-6DB2-4757-2DD0-A649E9809B90}"/>
              </a:ext>
            </a:extLst>
          </p:cNvPr>
          <p:cNvSpPr/>
          <p:nvPr/>
        </p:nvSpPr>
        <p:spPr>
          <a:xfrm>
            <a:off x="6155380" y="2879188"/>
            <a:ext cx="1137961" cy="4516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F9A59B-6753-6EA5-38C3-3708E14E6DDA}"/>
              </a:ext>
            </a:extLst>
          </p:cNvPr>
          <p:cNvSpPr/>
          <p:nvPr/>
        </p:nvSpPr>
        <p:spPr>
          <a:xfrm>
            <a:off x="7511470" y="2261232"/>
            <a:ext cx="481033" cy="10294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A304DC-0E46-6E15-CB43-6645B1F5B742}"/>
              </a:ext>
            </a:extLst>
          </p:cNvPr>
          <p:cNvSpPr txBox="1"/>
          <p:nvPr/>
        </p:nvSpPr>
        <p:spPr>
          <a:xfrm>
            <a:off x="5141899" y="3502266"/>
            <a:ext cx="2839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y’ = c * x + d * 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813A73-C996-1F8C-624B-91D913240B04}"/>
              </a:ext>
            </a:extLst>
          </p:cNvPr>
          <p:cNvGrpSpPr/>
          <p:nvPr/>
        </p:nvGrpSpPr>
        <p:grpSpPr>
          <a:xfrm>
            <a:off x="5854026" y="4003239"/>
            <a:ext cx="447333" cy="626256"/>
            <a:chOff x="5854026" y="4003239"/>
            <a:chExt cx="447333" cy="62625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6AD16D-8457-B178-9E0B-CDDB8D37BBAF}"/>
                </a:ext>
              </a:extLst>
            </p:cNvPr>
            <p:cNvSpPr txBox="1"/>
            <p:nvPr/>
          </p:nvSpPr>
          <p:spPr>
            <a:xfrm>
              <a:off x="5854026" y="4229385"/>
              <a:ext cx="4473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sz="2000" b="1">
                  <a:solidFill>
                    <a:srgbClr val="FF0000"/>
                  </a:solidFill>
                </a:rPr>
                <a:t>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F439297-D949-9223-79C8-8B124F60F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128" y="4003239"/>
              <a:ext cx="0" cy="284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E4C012-5161-D6D4-763D-52DA8C7E7DFE}"/>
              </a:ext>
            </a:extLst>
          </p:cNvPr>
          <p:cNvGrpSpPr/>
          <p:nvPr/>
        </p:nvGrpSpPr>
        <p:grpSpPr>
          <a:xfrm>
            <a:off x="7013486" y="4003239"/>
            <a:ext cx="447333" cy="626256"/>
            <a:chOff x="7013486" y="4003239"/>
            <a:chExt cx="447333" cy="62625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9FBE88-AAE7-58F0-7D91-215EFB7ECFF8}"/>
                </a:ext>
              </a:extLst>
            </p:cNvPr>
            <p:cNvSpPr txBox="1"/>
            <p:nvPr/>
          </p:nvSpPr>
          <p:spPr>
            <a:xfrm>
              <a:off x="7013486" y="4229385"/>
              <a:ext cx="4473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en-US" sz="2000" b="1">
                  <a:solidFill>
                    <a:srgbClr val="FF0000"/>
                  </a:solidFill>
                </a:rPr>
                <a:t>S</a:t>
              </a:r>
              <a:r>
                <a:rPr lang="en-US" altLang="en-US" sz="2000" b="1" baseline="-25000">
                  <a:solidFill>
                    <a:srgbClr val="FF0000"/>
                  </a:solidFill>
                </a:rPr>
                <a:t>y</a:t>
              </a:r>
              <a:endParaRPr lang="en-US" altLang="en-US" sz="2000" b="1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82CEC0-B8A9-481E-0E1F-9AA144628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8588" y="4003239"/>
              <a:ext cx="0" cy="284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7F86262-C045-37FB-EEB2-09C47D9C3864}"/>
              </a:ext>
            </a:extLst>
          </p:cNvPr>
          <p:cNvGrpSpPr/>
          <p:nvPr/>
        </p:nvGrpSpPr>
        <p:grpSpPr>
          <a:xfrm>
            <a:off x="2554987" y="3579944"/>
            <a:ext cx="1405932" cy="1458305"/>
            <a:chOff x="2554987" y="3579944"/>
            <a:chExt cx="1405932" cy="14583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BB05AB-F715-51CA-FDA2-BFE63ED6C819}"/>
                </a:ext>
              </a:extLst>
            </p:cNvPr>
            <p:cNvSpPr/>
            <p:nvPr/>
          </p:nvSpPr>
          <p:spPr>
            <a:xfrm>
              <a:off x="2791707" y="3579944"/>
              <a:ext cx="913306" cy="10045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820B7C-7EFE-5026-45C0-9805DAED9F84}"/>
                </a:ext>
              </a:extLst>
            </p:cNvPr>
            <p:cNvSpPr txBox="1"/>
            <p:nvPr/>
          </p:nvSpPr>
          <p:spPr>
            <a:xfrm>
              <a:off x="2554987" y="4576584"/>
              <a:ext cx="14059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200" b="1">
                  <a:solidFill>
                    <a:srgbClr val="FF0000"/>
                  </a:solidFill>
                </a:rPr>
                <a:t>Must be 0, as only x is scaled here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42A1D04-ABE2-8510-94F8-C34D0B7D55D6}"/>
              </a:ext>
            </a:extLst>
          </p:cNvPr>
          <p:cNvGrpSpPr/>
          <p:nvPr/>
        </p:nvGrpSpPr>
        <p:grpSpPr>
          <a:xfrm>
            <a:off x="2595813" y="5107361"/>
            <a:ext cx="4051041" cy="1415627"/>
            <a:chOff x="2540000" y="5303520"/>
            <a:chExt cx="4051041" cy="141562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683AB24-0DA2-C8CA-A66A-9AD818D51954}"/>
                </a:ext>
              </a:extLst>
            </p:cNvPr>
            <p:cNvSpPr/>
            <p:nvPr/>
          </p:nvSpPr>
          <p:spPr>
            <a:xfrm>
              <a:off x="2540000" y="5303520"/>
              <a:ext cx="4051041" cy="141562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BAEB0F0-7C03-1F90-A29E-455B7926F6C4}"/>
                    </a:ext>
                  </a:extLst>
                </p:cNvPr>
                <p:cNvSpPr txBox="1"/>
                <p:nvPr/>
              </p:nvSpPr>
              <p:spPr>
                <a:xfrm>
                  <a:off x="3787366" y="5407965"/>
                  <a:ext cx="1878526" cy="11316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SG" sz="4000" b="0" i="1" baseline="-25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SG" sz="4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SG" sz="4000" b="0" i="1" baseline="-250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BAEB0F0-7C03-1F90-A29E-455B7926F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366" y="5407965"/>
                  <a:ext cx="1878526" cy="1131656"/>
                </a:xfrm>
                <a:prstGeom prst="rect">
                  <a:avLst/>
                </a:prstGeom>
                <a:blipFill>
                  <a:blip r:embed="rId8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9FB6A10-3858-062A-2B61-ADDFDCB3CF8B}"/>
                    </a:ext>
                  </a:extLst>
                </p:cNvPr>
                <p:cNvSpPr txBox="1"/>
                <p:nvPr/>
              </p:nvSpPr>
              <p:spPr>
                <a:xfrm>
                  <a:off x="5665892" y="5407965"/>
                  <a:ext cx="685868" cy="10389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00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9FB6A10-3858-062A-2B61-ADDFDCB3C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892" y="5407965"/>
                  <a:ext cx="685868" cy="10389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FDC8B4D-5078-53B6-0203-A4B22F427BF2}"/>
                    </a:ext>
                  </a:extLst>
                </p:cNvPr>
                <p:cNvSpPr txBox="1"/>
                <p:nvPr/>
              </p:nvSpPr>
              <p:spPr>
                <a:xfrm>
                  <a:off x="2757778" y="5435730"/>
                  <a:ext cx="784125" cy="10016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3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340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FDC8B4D-5078-53B6-0203-A4B22F427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778" y="5435730"/>
                  <a:ext cx="784125" cy="10016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9018A6-DB1E-03E7-1D3A-298C44EBF025}"/>
                </a:ext>
              </a:extLst>
            </p:cNvPr>
            <p:cNvSpPr txBox="1"/>
            <p:nvPr/>
          </p:nvSpPr>
          <p:spPr>
            <a:xfrm>
              <a:off x="3482534" y="567496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3BF95E-3462-A5A8-9F50-2481DD56E0B9}"/>
              </a:ext>
            </a:extLst>
          </p:cNvPr>
          <p:cNvGrpSpPr/>
          <p:nvPr/>
        </p:nvGrpSpPr>
        <p:grpSpPr>
          <a:xfrm>
            <a:off x="5610551" y="3579944"/>
            <a:ext cx="1405932" cy="1458305"/>
            <a:chOff x="5610551" y="3579944"/>
            <a:chExt cx="1405932" cy="145830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F9F235C-0524-8BDA-8ACB-DE99BC0D7F5E}"/>
                </a:ext>
              </a:extLst>
            </p:cNvPr>
            <p:cNvSpPr/>
            <p:nvPr/>
          </p:nvSpPr>
          <p:spPr>
            <a:xfrm>
              <a:off x="5854026" y="3579944"/>
              <a:ext cx="913306" cy="10045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DAEA29-8C8C-4A08-0A39-CE7EB0AE16D3}"/>
                </a:ext>
              </a:extLst>
            </p:cNvPr>
            <p:cNvSpPr txBox="1"/>
            <p:nvPr/>
          </p:nvSpPr>
          <p:spPr>
            <a:xfrm>
              <a:off x="5610551" y="4576584"/>
              <a:ext cx="14059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200" b="1">
                  <a:solidFill>
                    <a:srgbClr val="FF0000"/>
                  </a:solidFill>
                </a:rPr>
                <a:t>Must be 0, as only y is scaled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2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0" grpId="0"/>
      <p:bldP spid="45" grpId="0" animBg="1"/>
      <p:bldP spid="46" grpId="0" animBg="1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3AEDB-5856-49E4-1FDF-AA67D5A112B9}"/>
              </a:ext>
            </a:extLst>
          </p:cNvPr>
          <p:cNvGrpSpPr/>
          <p:nvPr/>
        </p:nvGrpSpPr>
        <p:grpSpPr>
          <a:xfrm>
            <a:off x="1842018" y="809099"/>
            <a:ext cx="3213705" cy="1662882"/>
            <a:chOff x="333383" y="918661"/>
            <a:chExt cx="4228211" cy="21878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5A46E8-D736-B618-664C-AE8C6EE51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383" y="1253289"/>
              <a:ext cx="4228211" cy="185319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77A48-DA99-BBDF-FCE7-0E58D23C3D9C}"/>
                </a:ext>
              </a:extLst>
            </p:cNvPr>
            <p:cNvSpPr txBox="1"/>
            <p:nvPr/>
          </p:nvSpPr>
          <p:spPr>
            <a:xfrm>
              <a:off x="1942574" y="918661"/>
              <a:ext cx="1009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>
                  <a:solidFill>
                    <a:srgbClr val="00B0F0"/>
                  </a:solidFill>
                </a:rPr>
                <a:t>Before</a:t>
              </a:r>
            </a:p>
          </p:txBody>
        </p:sp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C5D34EB-0BF2-1280-BB9F-790ED2E72367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</a:t>
            </a:r>
            <a:r>
              <a:rPr lang="en-US" altLang="en-US" sz="4400">
                <a:solidFill>
                  <a:srgbClr val="00B0F0"/>
                </a:solidFill>
              </a:rPr>
              <a:t>matrix multiplication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475FC-1F3B-2CCA-732F-1D5B0BDA1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4"/>
          <a:stretch/>
        </p:blipFill>
        <p:spPr>
          <a:xfrm>
            <a:off x="1712248" y="2769023"/>
            <a:ext cx="5719499" cy="88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5D2B5-CA33-D347-6158-CC8475AA2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62" y="3731202"/>
            <a:ext cx="5702451" cy="929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0AFD9-87DB-6E53-CDD0-1E64146D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249" y="4709434"/>
            <a:ext cx="5719499" cy="886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D77505-0251-E503-37A1-18A788E85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583" y="5709587"/>
            <a:ext cx="5838833" cy="895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ACD4E9-2453-374B-45A2-A3C44C2A3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008" y="956747"/>
            <a:ext cx="1524502" cy="151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27481-8831-2EC5-3037-7AB3E10E66D5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14956-A589-FB84-EE54-2D9AD14990D8}"/>
              </a:ext>
            </a:extLst>
          </p:cNvPr>
          <p:cNvSpPr txBox="1"/>
          <p:nvPr/>
        </p:nvSpPr>
        <p:spPr>
          <a:xfrm>
            <a:off x="237608" y="844697"/>
            <a:ext cx="556259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Suppose we have an object at P(3, 4). </a:t>
            </a:r>
            <a:endParaRPr kumimoji="0" lang="en-US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0FE42-D219-40AE-9B22-5EE6CD6BF37B}"/>
              </a:ext>
            </a:extLst>
          </p:cNvPr>
          <p:cNvSpPr txBox="1"/>
          <p:nvPr/>
        </p:nvSpPr>
        <p:spPr>
          <a:xfrm>
            <a:off x="237608" y="1267473"/>
            <a:ext cx="6447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You want to move it </a:t>
            </a:r>
            <a:r>
              <a: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units to the right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and </a:t>
            </a:r>
            <a:r>
              <a:rPr kumimoji="0" lang="en-US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unit up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</a:rPr>
              <a:t>. </a:t>
            </a:r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6647D3-37B0-BE99-9B3E-8958AD970245}"/>
              </a:ext>
            </a:extLst>
          </p:cNvPr>
          <p:cNvSpPr txBox="1"/>
          <p:nvPr/>
        </p:nvSpPr>
        <p:spPr>
          <a:xfrm>
            <a:off x="910266" y="4769155"/>
            <a:ext cx="685624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It’s new location is P’ = (3+</a:t>
            </a:r>
            <a:r>
              <a:rPr kumimoji="0" lang="en-US" altLang="en-US" sz="27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</a:t>
            </a:r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+mn-cs"/>
              </a:rPr>
              <a:t>,  4+</a:t>
            </a:r>
            <a:r>
              <a:rPr kumimoji="0" lang="en-US" altLang="en-US" sz="27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</a:t>
            </a:r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</a:rPr>
              <a:t>) = </a:t>
            </a:r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</a:rPr>
              <a:t>(6, 5)</a:t>
            </a:r>
            <a:endParaRPr lang="en-SG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5BD9FF-0059-B62B-354B-EA1BDD5A7D1B}"/>
              </a:ext>
            </a:extLst>
          </p:cNvPr>
          <p:cNvSpPr txBox="1"/>
          <p:nvPr/>
        </p:nvSpPr>
        <p:spPr>
          <a:xfrm>
            <a:off x="910266" y="5378243"/>
            <a:ext cx="215359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700" b="0" i="1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/>
              </a:rPr>
              <a:t>Matrix</a:t>
            </a:r>
            <a:r>
              <a:rPr kumimoji="0" lang="en-US" altLang="en-US" sz="27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</a:rPr>
              <a:t> form:</a:t>
            </a:r>
            <a:endParaRPr lang="en-SG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E2B3BAFB-24A6-12E3-3991-2AF3970F3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78868"/>
              </p:ext>
            </p:extLst>
          </p:nvPr>
        </p:nvGraphicFramePr>
        <p:xfrm>
          <a:off x="3349646" y="5458859"/>
          <a:ext cx="2153591" cy="11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600" imgH="457200" progId="Equation.3">
                  <p:embed/>
                </p:oleObj>
              </mc:Choice>
              <mc:Fallback>
                <p:oleObj name="Equation" r:id="rId2" imgW="990600" imgH="457200" progId="Equation.3">
                  <p:embed/>
                  <p:pic>
                    <p:nvPicPr>
                      <p:cNvPr id="43012" name="Object 2">
                        <a:extLst>
                          <a:ext uri="{FF2B5EF4-FFF2-40B4-BE49-F238E27FC236}">
                            <a16:creationId xmlns:a16="http://schemas.microsoft.com/office/drawing/2014/main" id="{E67D702E-F380-72B5-4C60-9089039F33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46" y="5458859"/>
                        <a:ext cx="2153591" cy="110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27EF51C7-C9AA-50A8-90A8-5AB3F5BA0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50"/>
          <a:stretch/>
        </p:blipFill>
        <p:spPr>
          <a:xfrm>
            <a:off x="2220470" y="2003375"/>
            <a:ext cx="3804234" cy="2583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22BB3-E58A-2EF9-DD3F-E2F028DCE5A5}"/>
              </a:ext>
            </a:extLst>
          </p:cNvPr>
          <p:cNvSpPr txBox="1"/>
          <p:nvPr/>
        </p:nvSpPr>
        <p:spPr>
          <a:xfrm>
            <a:off x="5581107" y="5690137"/>
            <a:ext cx="1726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200" b="0" i="1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Remember, a vector is just a special form of matrix</a:t>
            </a:r>
            <a:endParaRPr lang="en-SG" sz="1100" i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7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D4C42B4-236F-0FE7-E087-AF58BAAB30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6313" y="1100253"/>
            <a:ext cx="4282068" cy="385832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Translation by addition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1100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2D: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3D: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/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9B0D0E04-4FFD-8113-D2AD-ECDCC55289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604051"/>
              </p:ext>
            </p:extLst>
          </p:nvPr>
        </p:nvGraphicFramePr>
        <p:xfrm>
          <a:off x="1922189" y="2042561"/>
          <a:ext cx="2322395" cy="109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457200" progId="Equation.3">
                  <p:embed/>
                </p:oleObj>
              </mc:Choice>
              <mc:Fallback>
                <p:oleObj name="Equation" r:id="rId2" imgW="1079500" imgH="457200" progId="Equation.3">
                  <p:embed/>
                  <p:pic>
                    <p:nvPicPr>
                      <p:cNvPr id="45060" name="Object 5">
                        <a:extLst>
                          <a:ext uri="{FF2B5EF4-FFF2-40B4-BE49-F238E27FC236}">
                            <a16:creationId xmlns:a16="http://schemas.microsoft.com/office/drawing/2014/main" id="{5DE8997D-083C-40F3-B40A-F85537F2AE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189" y="2042561"/>
                        <a:ext cx="2322395" cy="10938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8ECEC82F-14A2-7C1E-DD82-98CA4729B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430777"/>
              </p:ext>
            </p:extLst>
          </p:nvPr>
        </p:nvGraphicFramePr>
        <p:xfrm>
          <a:off x="1922189" y="3644067"/>
          <a:ext cx="2310588" cy="1698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032" imgH="710891" progId="Equation.3">
                  <p:embed/>
                </p:oleObj>
              </mc:Choice>
              <mc:Fallback>
                <p:oleObj name="Equation" r:id="rId4" imgW="1079032" imgH="710891" progId="Equation.3">
                  <p:embed/>
                  <p:pic>
                    <p:nvPicPr>
                      <p:cNvPr id="45061" name="Object 6">
                        <a:extLst>
                          <a:ext uri="{FF2B5EF4-FFF2-40B4-BE49-F238E27FC236}">
                            <a16:creationId xmlns:a16="http://schemas.microsoft.com/office/drawing/2014/main" id="{B0A810D8-9496-FFE9-5334-DEB5241E3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189" y="3644067"/>
                        <a:ext cx="2310588" cy="16980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E54BEB-0DCA-2240-9738-6F60A7EDE630}"/>
              </a:ext>
            </a:extLst>
          </p:cNvPr>
          <p:cNvSpPr txBox="1"/>
          <p:nvPr/>
        </p:nvSpPr>
        <p:spPr>
          <a:xfrm>
            <a:off x="5084214" y="2552606"/>
            <a:ext cx="2784088" cy="175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Where: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dx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change in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change in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dz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change in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41276-C21F-422D-E89D-C8B470F937EB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97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http://whyiswhoiswhatare.com/wp-content/uploads/2008/07/how-do-you-draw-yoshi.jpg">
            <a:extLst>
              <a:ext uri="{FF2B5EF4-FFF2-40B4-BE49-F238E27FC236}">
                <a16:creationId xmlns:a16="http://schemas.microsoft.com/office/drawing/2014/main" id="{82C1D1FF-2891-4026-7D58-B5E64F19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12" y="2213970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12">
            <a:extLst>
              <a:ext uri="{FF2B5EF4-FFF2-40B4-BE49-F238E27FC236}">
                <a16:creationId xmlns:a16="http://schemas.microsoft.com/office/drawing/2014/main" id="{64263241-5AE9-4684-B477-76FFFE7A48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77430" y="2963962"/>
            <a:ext cx="3398838" cy="2058987"/>
          </a:xfrm>
          <a:prstGeom prst="straightConnector1">
            <a:avLst/>
          </a:prstGeom>
          <a:noFill/>
          <a:ln w="539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7AFA1F36-11EE-A3D9-C7F3-EE5C6037638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279245" y="4878589"/>
            <a:ext cx="2447925" cy="158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C6734F31-87F9-FEE7-4D61-D513AA0F8F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43924" y="6101757"/>
            <a:ext cx="2592388" cy="158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9">
            <a:extLst>
              <a:ext uri="{FF2B5EF4-FFF2-40B4-BE49-F238E27FC236}">
                <a16:creationId xmlns:a16="http://schemas.microsoft.com/office/drawing/2014/main" id="{709EAEC2-CAE3-1DFE-91B1-D9407ACCAD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43924" y="2943452"/>
            <a:ext cx="2924175" cy="3158305"/>
          </a:xfrm>
          <a:prstGeom prst="straightConnector1">
            <a:avLst/>
          </a:prstGeom>
          <a:noFill/>
          <a:ln w="53975" algn="ctr">
            <a:solidFill>
              <a:srgbClr val="00CC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24">
            <a:extLst>
              <a:ext uri="{FF2B5EF4-FFF2-40B4-BE49-F238E27FC236}">
                <a16:creationId xmlns:a16="http://schemas.microsoft.com/office/drawing/2014/main" id="{092C44CB-91AC-CEBE-8FA1-474E0BB2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62" y="6092232"/>
            <a:ext cx="865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Origin</a:t>
            </a: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7767728B-6700-CCF7-D25C-CA3C9E8D5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658" y="5129549"/>
            <a:ext cx="3135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F0"/>
                </a:solidFill>
                <a:latin typeface="Arial" panose="020B0604020202020204" pitchFamily="34" charset="0"/>
              </a:rPr>
              <a:t>Velocity (vx, vy, vz) in m/s</a:t>
            </a:r>
            <a:endParaRPr lang="en-SG" altLang="en-US" sz="1800" b="1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cxnSp>
        <p:nvCxnSpPr>
          <p:cNvPr id="18" name="Straight Arrow Connector 27">
            <a:extLst>
              <a:ext uri="{FF2B5EF4-FFF2-40B4-BE49-F238E27FC236}">
                <a16:creationId xmlns:a16="http://schemas.microsoft.com/office/drawing/2014/main" id="{386E25EC-3022-EA2C-E169-EA5223389F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67305" y="2960308"/>
            <a:ext cx="720725" cy="431800"/>
          </a:xfrm>
          <a:prstGeom prst="straightConnector1">
            <a:avLst/>
          </a:prstGeom>
          <a:noFill/>
          <a:ln w="539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extBox 31">
            <a:extLst>
              <a:ext uri="{FF2B5EF4-FFF2-40B4-BE49-F238E27FC236}">
                <a16:creationId xmlns:a16="http://schemas.microsoft.com/office/drawing/2014/main" id="{69E967A8-6338-7FA3-77F3-1CBACFB39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8474" y="2780707"/>
            <a:ext cx="2376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Change (dx, dy, dz)</a:t>
            </a:r>
            <a:endParaRPr lang="en-SG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D9C302D5-B774-4C63-8FC1-C7CF81322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855" y="5498881"/>
            <a:ext cx="1871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ONE SECOND</a:t>
            </a: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id="{5E69C2E5-90AC-591A-113B-EDCC4D1D2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130" y="2785791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ONE FRAME</a:t>
            </a: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8C0BC33-C5EC-690D-04AC-AC9A03E27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45" y="1756176"/>
            <a:ext cx="192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CC00"/>
                </a:solidFill>
                <a:latin typeface="Arial" panose="020B0604020202020204" pitchFamily="34" charset="0"/>
              </a:rPr>
              <a:t>Position (x, y, z)</a:t>
            </a:r>
            <a:endParaRPr lang="en-SG" altLang="en-US" sz="1800" b="1">
              <a:solidFill>
                <a:srgbClr val="00CC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0FDD4-CFBC-17BC-F6F3-F98A509DF310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6">
                <a:extLst>
                  <a:ext uri="{FF2B5EF4-FFF2-40B4-BE49-F238E27FC236}">
                    <a16:creationId xmlns:a16="http://schemas.microsoft.com/office/drawing/2014/main" id="{329D5B4A-286C-CB32-1D0D-80E075B8796E}"/>
                  </a:ext>
                </a:extLst>
              </p:cNvPr>
              <p:cNvSpPr txBox="1"/>
              <p:nvPr/>
            </p:nvSpPr>
            <p:spPr bwMode="auto">
              <a:xfrm>
                <a:off x="239128" y="752652"/>
                <a:ext cx="2851042" cy="917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/>
              </a:p>
            </p:txBody>
          </p:sp>
        </mc:Choice>
        <mc:Fallback xmlns="">
          <p:sp>
            <p:nvSpPr>
              <p:cNvPr id="3" name="Object 6">
                <a:extLst>
                  <a:ext uri="{FF2B5EF4-FFF2-40B4-BE49-F238E27FC236}">
                    <a16:creationId xmlns:a16="http://schemas.microsoft.com/office/drawing/2014/main" id="{329D5B4A-286C-CB32-1D0D-80E075B8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128" y="752652"/>
                <a:ext cx="2851042" cy="917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64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32A0D384-6756-6AD0-57F9-6BE5CF1CE8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9643" y="1326775"/>
            <a:ext cx="7906078" cy="315378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At the end of this lecture, you should be able to:</a:t>
            </a:r>
          </a:p>
          <a:p>
            <a:pPr eaLnBrk="1" hangingPunct="1">
              <a:buFontTx/>
              <a:buNone/>
            </a:pPr>
            <a:endParaRPr lang="en-US" altLang="en-US" sz="700"/>
          </a:p>
          <a:p>
            <a:pPr marL="717550" indent="-358775" eaLnBrk="1" hangingPunct="1"/>
            <a:r>
              <a:rPr lang="en-SG" altLang="en-US" sz="2400"/>
              <a:t>Describe what is an affine transformation</a:t>
            </a:r>
          </a:p>
          <a:p>
            <a:pPr marL="717550" indent="-358775" eaLnBrk="1" hangingPunct="1"/>
            <a:r>
              <a:rPr lang="en-SG" altLang="en-US" sz="2400"/>
              <a:t>Perform </a:t>
            </a:r>
            <a:r>
              <a:rPr lang="en-SG" altLang="en-US" sz="2400" b="1"/>
              <a:t>translation</a:t>
            </a:r>
            <a:r>
              <a:rPr lang="en-SG" altLang="en-US" sz="2400"/>
              <a:t> using addition or multiplication</a:t>
            </a:r>
          </a:p>
          <a:p>
            <a:pPr marL="717550" indent="-358775" eaLnBrk="1" hangingPunct="1"/>
            <a:r>
              <a:rPr lang="en-SG" altLang="en-US" sz="2400"/>
              <a:t>Perform </a:t>
            </a:r>
            <a:r>
              <a:rPr lang="en-SG" altLang="en-US" sz="2400" b="1"/>
              <a:t>scaling</a:t>
            </a:r>
            <a:r>
              <a:rPr lang="en-SG" altLang="en-US" sz="2400"/>
              <a:t> using multiplication</a:t>
            </a:r>
          </a:p>
          <a:p>
            <a:pPr marL="717550" indent="-358775" eaLnBrk="1" hangingPunct="1"/>
            <a:r>
              <a:rPr lang="en-US" altLang="en-US" sz="2400"/>
              <a:t>Perform </a:t>
            </a:r>
            <a:r>
              <a:rPr lang="en-US" altLang="en-US" sz="2400" b="1"/>
              <a:t>rotation</a:t>
            </a:r>
            <a:r>
              <a:rPr lang="en-US" altLang="en-US" sz="2400"/>
              <a:t> using multiplication</a:t>
            </a:r>
          </a:p>
          <a:p>
            <a:pPr marL="717550" indent="-358775" eaLnBrk="1" hangingPunct="1"/>
            <a:r>
              <a:rPr lang="en-US" altLang="en-US" sz="2400"/>
              <a:t>Perform matrix concatenations</a:t>
            </a:r>
          </a:p>
        </p:txBody>
      </p:sp>
    </p:spTree>
    <p:extLst>
      <p:ext uri="{BB962C8B-B14F-4D97-AF65-F5344CB8AC3E}">
        <p14:creationId xmlns:p14="http://schemas.microsoft.com/office/powerpoint/2010/main" val="216264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://whyiswhoiswhatare.com/wp-content/uploads/2008/07/how-do-you-draw-yoshi.jpg">
            <a:extLst>
              <a:ext uri="{FF2B5EF4-FFF2-40B4-BE49-F238E27FC236}">
                <a16:creationId xmlns:a16="http://schemas.microsoft.com/office/drawing/2014/main" id="{99214B47-0432-8F78-2B7E-98EAC718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70" y="2667453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http://whyiswhoiswhatare.com/wp-content/uploads/2008/07/how-do-you-draw-yoshi.jpg">
            <a:extLst>
              <a:ext uri="{FF2B5EF4-FFF2-40B4-BE49-F238E27FC236}">
                <a16:creationId xmlns:a16="http://schemas.microsoft.com/office/drawing/2014/main" id="{82C1D1FF-2891-4026-7D58-B5E64F19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12" y="2213970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C7A706B4-BC70-12BF-2C2D-FE04ACE449EC}"/>
                  </a:ext>
                </a:extLst>
              </p:cNvPr>
              <p:cNvSpPr txBox="1"/>
              <p:nvPr/>
            </p:nvSpPr>
            <p:spPr bwMode="auto">
              <a:xfrm>
                <a:off x="239128" y="752652"/>
                <a:ext cx="2851042" cy="917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/>
              </a:p>
            </p:txBody>
          </p:sp>
        </mc:Choice>
        <mc:Fallback xmlns="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C7A706B4-BC70-12BF-2C2D-FE04ACE44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128" y="752652"/>
                <a:ext cx="2851042" cy="917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7AFA1F36-11EE-A3D9-C7F3-EE5C6037638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279245" y="4878589"/>
            <a:ext cx="2447925" cy="158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C6734F31-87F9-FEE7-4D61-D513AA0F8F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43924" y="6101757"/>
            <a:ext cx="2592388" cy="158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9">
            <a:extLst>
              <a:ext uri="{FF2B5EF4-FFF2-40B4-BE49-F238E27FC236}">
                <a16:creationId xmlns:a16="http://schemas.microsoft.com/office/drawing/2014/main" id="{709EAEC2-CAE3-1DFE-91B1-D9407ACCAD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43924" y="2943452"/>
            <a:ext cx="2924175" cy="3158305"/>
          </a:xfrm>
          <a:prstGeom prst="straightConnector1">
            <a:avLst/>
          </a:prstGeom>
          <a:noFill/>
          <a:ln w="53975" algn="ctr">
            <a:solidFill>
              <a:srgbClr val="00CC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23">
            <a:extLst>
              <a:ext uri="{FF2B5EF4-FFF2-40B4-BE49-F238E27FC236}">
                <a16:creationId xmlns:a16="http://schemas.microsoft.com/office/drawing/2014/main" id="{5A178A52-69D9-58B6-F592-4AE23D607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45" y="1756176"/>
            <a:ext cx="192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CC00"/>
                </a:solidFill>
                <a:latin typeface="Arial" panose="020B0604020202020204" pitchFamily="34" charset="0"/>
              </a:rPr>
              <a:t>Position (x, y, z)</a:t>
            </a:r>
            <a:endParaRPr lang="en-SG" altLang="en-US" sz="1800" b="1">
              <a:solidFill>
                <a:srgbClr val="00CC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092C44CB-91AC-CEBE-8FA1-474E0BB2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62" y="6092232"/>
            <a:ext cx="865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Origin</a:t>
            </a: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8" name="Straight Arrow Connector 27">
            <a:extLst>
              <a:ext uri="{FF2B5EF4-FFF2-40B4-BE49-F238E27FC236}">
                <a16:creationId xmlns:a16="http://schemas.microsoft.com/office/drawing/2014/main" id="{386E25EC-3022-EA2C-E169-EA5223389F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67305" y="2960308"/>
            <a:ext cx="720725" cy="431800"/>
          </a:xfrm>
          <a:prstGeom prst="straightConnector1">
            <a:avLst/>
          </a:prstGeom>
          <a:noFill/>
          <a:ln w="539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Arrow Connector 19">
            <a:extLst>
              <a:ext uri="{FF2B5EF4-FFF2-40B4-BE49-F238E27FC236}">
                <a16:creationId xmlns:a16="http://schemas.microsoft.com/office/drawing/2014/main" id="{377DE2DE-37A5-2379-E9B7-FD4BC7AA243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0571" y="3392108"/>
            <a:ext cx="3583803" cy="2709649"/>
          </a:xfrm>
          <a:prstGeom prst="straightConnector1">
            <a:avLst/>
          </a:prstGeom>
          <a:noFill/>
          <a:ln w="5397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31">
            <a:extLst>
              <a:ext uri="{FF2B5EF4-FFF2-40B4-BE49-F238E27FC236}">
                <a16:creationId xmlns:a16="http://schemas.microsoft.com/office/drawing/2014/main" id="{D69CB096-33C1-A438-5888-040479864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375" y="2197503"/>
            <a:ext cx="2376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Change (dx, dy, dz)</a:t>
            </a:r>
            <a:endParaRPr lang="en-SG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912EE7B6-E102-5288-00E5-7D35F08C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878" y="3218948"/>
            <a:ext cx="407867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Arial" panose="020B0604020202020204" pitchFamily="34" charset="0"/>
              </a:rPr>
              <a:t>New Position (x + dx, y + dy, z + dz)</a:t>
            </a:r>
            <a:endParaRPr lang="en-SG" altLang="en-US" sz="1800" b="1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9C60D3E0-6C9D-2A7D-E849-B8B96C568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541" y="3564460"/>
            <a:ext cx="2655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For the NEXT FRAME</a:t>
            </a: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44F4D3-59EA-1A54-6B59-A31EE8E953C2}"/>
              </a:ext>
            </a:extLst>
          </p:cNvPr>
          <p:cNvSpPr/>
          <p:nvPr/>
        </p:nvSpPr>
        <p:spPr>
          <a:xfrm>
            <a:off x="4230029" y="2499518"/>
            <a:ext cx="356839" cy="610849"/>
          </a:xfrm>
          <a:custGeom>
            <a:avLst/>
            <a:gdLst>
              <a:gd name="connsiteX0" fmla="*/ 319668 w 319668"/>
              <a:gd name="connsiteY0" fmla="*/ 0 h 520390"/>
              <a:gd name="connsiteX1" fmla="*/ 81776 w 319668"/>
              <a:gd name="connsiteY1" fmla="*/ 200721 h 520390"/>
              <a:gd name="connsiteX2" fmla="*/ 0 w 319668"/>
              <a:gd name="connsiteY2" fmla="*/ 520390 h 52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668" h="520390">
                <a:moveTo>
                  <a:pt x="319668" y="0"/>
                </a:moveTo>
                <a:cubicBezTo>
                  <a:pt x="227361" y="56994"/>
                  <a:pt x="135054" y="113989"/>
                  <a:pt x="81776" y="200721"/>
                </a:cubicBezTo>
                <a:cubicBezTo>
                  <a:pt x="28498" y="287453"/>
                  <a:pt x="14249" y="403921"/>
                  <a:pt x="0" y="52039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2347E-615D-A230-B054-64C867AA972B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86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27481-8831-2EC5-3037-7AB3E10E66D5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C091F87-0756-07DC-12E0-D822935D0E78}"/>
              </a:ext>
            </a:extLst>
          </p:cNvPr>
          <p:cNvSpPr txBox="1">
            <a:spLocks noChangeArrowheads="1"/>
          </p:cNvSpPr>
          <p:nvPr/>
        </p:nvSpPr>
        <p:spPr>
          <a:xfrm>
            <a:off x="234815" y="1373599"/>
            <a:ext cx="6924268" cy="718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300"/>
              <a:t>Set up a vector that will move the car </a:t>
            </a:r>
            <a:r>
              <a:rPr lang="en-US" altLang="en-US" sz="2300" b="1">
                <a:solidFill>
                  <a:srgbClr val="FF0000"/>
                </a:solidFill>
              </a:rPr>
              <a:t>50</a:t>
            </a:r>
            <a:r>
              <a:rPr lang="en-US" altLang="en-US" sz="2300"/>
              <a:t> pixels to the right and </a:t>
            </a:r>
            <a:r>
              <a:rPr lang="en-US" altLang="en-US" sz="2300" b="1">
                <a:solidFill>
                  <a:srgbClr val="00B050"/>
                </a:solidFill>
              </a:rPr>
              <a:t>80</a:t>
            </a:r>
            <a:r>
              <a:rPr lang="en-US" altLang="en-US" sz="2300"/>
              <a:t> pixels down, then use it to move the car.</a:t>
            </a:r>
            <a:endParaRPr lang="en-US" altLang="en-US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CA3585-6735-104D-42E1-94D1B8C15D86}"/>
              </a:ext>
            </a:extLst>
          </p:cNvPr>
          <p:cNvSpPr txBox="1"/>
          <p:nvPr/>
        </p:nvSpPr>
        <p:spPr>
          <a:xfrm>
            <a:off x="234814" y="906988"/>
            <a:ext cx="4344619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400"/>
              <a:t>A car sprite has 4 corner vertices.</a:t>
            </a:r>
            <a:endParaRPr lang="en-US" altLang="en-US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C0A97EEC-33B6-40CE-495E-5C750A61BE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68020"/>
              </p:ext>
            </p:extLst>
          </p:nvPr>
        </p:nvGraphicFramePr>
        <p:xfrm>
          <a:off x="566440" y="5080596"/>
          <a:ext cx="2518728" cy="108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81100" imgH="457200" progId="Equation.3">
                  <p:embed/>
                </p:oleObj>
              </mc:Choice>
              <mc:Fallback>
                <p:oleObj name="Equation" r:id="rId2" imgW="1181100" imgH="457200" progId="Equation.3">
                  <p:embed/>
                  <p:pic>
                    <p:nvPicPr>
                      <p:cNvPr id="51205" name="Object 12">
                        <a:extLst>
                          <a:ext uri="{FF2B5EF4-FFF2-40B4-BE49-F238E27FC236}">
                            <a16:creationId xmlns:a16="http://schemas.microsoft.com/office/drawing/2014/main" id="{50BFF24D-58AA-7037-3A8F-82855027EE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40" y="5080596"/>
                        <a:ext cx="2518728" cy="1085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69E74FCD-AA7C-4D71-049D-C8A6DE26DB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746995"/>
              </p:ext>
            </p:extLst>
          </p:nvPr>
        </p:nvGraphicFramePr>
        <p:xfrm>
          <a:off x="4189139" y="5080596"/>
          <a:ext cx="4192715" cy="108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300" imgH="457200" progId="Equation.3">
                  <p:embed/>
                </p:oleObj>
              </mc:Choice>
              <mc:Fallback>
                <p:oleObj name="Equation" r:id="rId4" imgW="1765300" imgH="457200" progId="Equation.3">
                  <p:embed/>
                  <p:pic>
                    <p:nvPicPr>
                      <p:cNvPr id="51206" name="Object 13">
                        <a:extLst>
                          <a:ext uri="{FF2B5EF4-FFF2-40B4-BE49-F238E27FC236}">
                            <a16:creationId xmlns:a16="http://schemas.microsoft.com/office/drawing/2014/main" id="{D0F2750D-CE8F-29F3-527B-D939FDE764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9139" y="5080596"/>
                        <a:ext cx="4192715" cy="1085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7067E4-ACDC-E654-DB00-E194A2AA692B}"/>
              </a:ext>
            </a:extLst>
          </p:cNvPr>
          <p:cNvCxnSpPr/>
          <p:nvPr/>
        </p:nvCxnSpPr>
        <p:spPr>
          <a:xfrm>
            <a:off x="3364716" y="5623230"/>
            <a:ext cx="6244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CDF5BE40-ECC8-973B-FEAF-B61BA784B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546" y="2284721"/>
            <a:ext cx="4583157" cy="200876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EC9DBDE-975F-8C02-B38C-FD874F266F74}"/>
              </a:ext>
            </a:extLst>
          </p:cNvPr>
          <p:cNvGrpSpPr/>
          <p:nvPr/>
        </p:nvGrpSpPr>
        <p:grpSpPr>
          <a:xfrm>
            <a:off x="1897560" y="4503959"/>
            <a:ext cx="1515543" cy="631899"/>
            <a:chOff x="1897560" y="4503959"/>
            <a:chExt cx="1515543" cy="6318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EF4BC2-5419-B5B4-77C2-DED8B3FEF30F}"/>
                </a:ext>
              </a:extLst>
            </p:cNvPr>
            <p:cNvSpPr txBox="1"/>
            <p:nvPr/>
          </p:nvSpPr>
          <p:spPr>
            <a:xfrm>
              <a:off x="1897560" y="4503959"/>
              <a:ext cx="1515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50 pixels right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75630CF-8ED6-E690-0EFA-CD2C05BDA280}"/>
                </a:ext>
              </a:extLst>
            </p:cNvPr>
            <p:cNvCxnSpPr/>
            <p:nvPr/>
          </p:nvCxnSpPr>
          <p:spPr>
            <a:xfrm>
              <a:off x="2640463" y="4806385"/>
              <a:ext cx="0" cy="3294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A32B29-9A30-B5C1-226A-FC2F8126C067}"/>
              </a:ext>
            </a:extLst>
          </p:cNvPr>
          <p:cNvGrpSpPr/>
          <p:nvPr/>
        </p:nvGrpSpPr>
        <p:grpSpPr>
          <a:xfrm>
            <a:off x="1901365" y="6064863"/>
            <a:ext cx="1608582" cy="670205"/>
            <a:chOff x="1901365" y="6064863"/>
            <a:chExt cx="1608582" cy="6702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6F6DE0-0E77-E5E5-E81C-B84DADE520E5}"/>
                </a:ext>
              </a:extLst>
            </p:cNvPr>
            <p:cNvSpPr txBox="1"/>
            <p:nvPr/>
          </p:nvSpPr>
          <p:spPr>
            <a:xfrm>
              <a:off x="1901365" y="6365736"/>
              <a:ext cx="1608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00B050"/>
                  </a:solidFill>
                </a:rPr>
                <a:t>80 pixels down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D942AB1-82DD-BC12-F1BA-25E96EC67694}"/>
                </a:ext>
              </a:extLst>
            </p:cNvPr>
            <p:cNvCxnSpPr/>
            <p:nvPr/>
          </p:nvCxnSpPr>
          <p:spPr>
            <a:xfrm>
              <a:off x="2649238" y="6064863"/>
              <a:ext cx="0" cy="3294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645228B-27C8-8653-718E-1BEC6BD8ED6C}"/>
              </a:ext>
            </a:extLst>
          </p:cNvPr>
          <p:cNvSpPr txBox="1"/>
          <p:nvPr/>
        </p:nvSpPr>
        <p:spPr>
          <a:xfrm>
            <a:off x="4865930" y="4575552"/>
            <a:ext cx="1242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00B0F0"/>
                </a:solidFill>
              </a:rPr>
              <a:t>vertex</a:t>
            </a:r>
            <a:r>
              <a:rPr lang="en-SG" sz="2400" b="1"/>
              <a:t> </a:t>
            </a:r>
            <a:r>
              <a:rPr lang="en-SG" sz="2400" b="1">
                <a:solidFill>
                  <a:srgbClr val="00B0F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9746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27481-8831-2EC5-3037-7AB3E10E66D5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CA3585-6735-104D-42E1-94D1B8C15D86}"/>
              </a:ext>
            </a:extLst>
          </p:cNvPr>
          <p:cNvSpPr txBox="1"/>
          <p:nvPr/>
        </p:nvSpPr>
        <p:spPr>
          <a:xfrm>
            <a:off x="234814" y="906988"/>
            <a:ext cx="3898571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400"/>
              <a:t>Repeat for the other vertices</a:t>
            </a:r>
            <a:endParaRPr lang="en-US" altLang="en-US"/>
          </a:p>
        </p:txBody>
      </p: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id="{91802D44-D77A-3A45-B726-30560B2B4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058447"/>
              </p:ext>
            </p:extLst>
          </p:nvPr>
        </p:nvGraphicFramePr>
        <p:xfrm>
          <a:off x="1692437" y="1515327"/>
          <a:ext cx="5615329" cy="125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44700" imgH="457200" progId="Equation.3">
                  <p:embed/>
                </p:oleObj>
              </mc:Choice>
              <mc:Fallback>
                <p:oleObj name="Equation" r:id="rId2" imgW="2044700" imgH="457200" progId="Equation.3">
                  <p:embed/>
                  <p:pic>
                    <p:nvPicPr>
                      <p:cNvPr id="53252" name="Object 12">
                        <a:extLst>
                          <a:ext uri="{FF2B5EF4-FFF2-40B4-BE49-F238E27FC236}">
                            <a16:creationId xmlns:a16="http://schemas.microsoft.com/office/drawing/2014/main" id="{0548F04C-23D8-7FA3-03D4-67C4485C65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437" y="1515327"/>
                        <a:ext cx="5615329" cy="1255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F3976A31-1A76-A767-8DB4-7E70A020A3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760795"/>
              </p:ext>
            </p:extLst>
          </p:nvPr>
        </p:nvGraphicFramePr>
        <p:xfrm>
          <a:off x="1667665" y="4483140"/>
          <a:ext cx="5364822" cy="1331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57400" imgH="457200" progId="Equation.3">
                  <p:embed/>
                </p:oleObj>
              </mc:Choice>
              <mc:Fallback>
                <p:oleObj name="Equation" r:id="rId4" imgW="2057400" imgH="457200" progId="Equation.3">
                  <p:embed/>
                  <p:pic>
                    <p:nvPicPr>
                      <p:cNvPr id="53253" name="Object 13">
                        <a:extLst>
                          <a:ext uri="{FF2B5EF4-FFF2-40B4-BE49-F238E27FC236}">
                            <a16:creationId xmlns:a16="http://schemas.microsoft.com/office/drawing/2014/main" id="{511E0C8C-981A-5B5B-8F8A-036AF662CC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7665" y="4483140"/>
                        <a:ext cx="5364822" cy="1331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>
            <a:extLst>
              <a:ext uri="{FF2B5EF4-FFF2-40B4-BE49-F238E27FC236}">
                <a16:creationId xmlns:a16="http://schemas.microsoft.com/office/drawing/2014/main" id="{BE843D8B-89D7-B486-74B0-29EA19E305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081523"/>
              </p:ext>
            </p:extLst>
          </p:nvPr>
        </p:nvGraphicFramePr>
        <p:xfrm>
          <a:off x="1667665" y="3007914"/>
          <a:ext cx="5568203" cy="1237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57400" imgH="457200" progId="Equation.3">
                  <p:embed/>
                </p:oleObj>
              </mc:Choice>
              <mc:Fallback>
                <p:oleObj name="Equation" r:id="rId6" imgW="2057400" imgH="457200" progId="Equation.3">
                  <p:embed/>
                  <p:pic>
                    <p:nvPicPr>
                      <p:cNvPr id="53254" name="Object 14">
                        <a:extLst>
                          <a:ext uri="{FF2B5EF4-FFF2-40B4-BE49-F238E27FC236}">
                            <a16:creationId xmlns:a16="http://schemas.microsoft.com/office/drawing/2014/main" id="{A8545AB0-03E6-1810-B609-2EF3117926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7665" y="3007914"/>
                        <a:ext cx="5568203" cy="1237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FEBA82-14C8-66E0-98D3-98C76CC9AB59}"/>
              </a:ext>
            </a:extLst>
          </p:cNvPr>
          <p:cNvSpPr txBox="1"/>
          <p:nvPr/>
        </p:nvSpPr>
        <p:spPr>
          <a:xfrm>
            <a:off x="1459035" y="6089786"/>
            <a:ext cx="665542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eaLnBrk="1" hangingPunct="1">
              <a:lnSpc>
                <a:spcPct val="90000"/>
              </a:lnSpc>
              <a:buNone/>
            </a:pPr>
            <a:r>
              <a:rPr lang="en-US" altLang="en-US" sz="2800"/>
              <a:t>We get B’(80,-80), C’(80,-65) and D’(60,-65)</a:t>
            </a:r>
          </a:p>
        </p:txBody>
      </p:sp>
    </p:spTree>
    <p:extLst>
      <p:ext uri="{BB962C8B-B14F-4D97-AF65-F5344CB8AC3E}">
        <p14:creationId xmlns:p14="http://schemas.microsoft.com/office/powerpoint/2010/main" val="528484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527481-8831-2EC5-3037-7AB3E10E66D5}"/>
              </a:ext>
            </a:extLst>
          </p:cNvPr>
          <p:cNvSpPr txBox="1"/>
          <p:nvPr/>
        </p:nvSpPr>
        <p:spPr>
          <a:xfrm>
            <a:off x="150213" y="32300"/>
            <a:ext cx="71575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</a:t>
            </a:r>
            <a:r>
              <a:rPr lang="en-US" altLang="en-US" sz="4400">
                <a:solidFill>
                  <a:srgbClr val="00B0F0"/>
                </a:solidFill>
              </a:rPr>
              <a:t>vector addition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CA16F-1216-7EEB-23CF-B530215F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4" y="1036373"/>
            <a:ext cx="4583157" cy="20087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069392-4D1F-9DDB-D2F8-80717B5682BF}"/>
              </a:ext>
            </a:extLst>
          </p:cNvPr>
          <p:cNvGrpSpPr/>
          <p:nvPr/>
        </p:nvGrpSpPr>
        <p:grpSpPr>
          <a:xfrm>
            <a:off x="3850625" y="4403453"/>
            <a:ext cx="4693700" cy="2008766"/>
            <a:chOff x="3850625" y="4403453"/>
            <a:chExt cx="4693700" cy="20087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255250-3899-9739-231E-0CFBF6C5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2741" y="4403453"/>
              <a:ext cx="4583157" cy="2008766"/>
            </a:xfrm>
            <a:prstGeom prst="rect">
              <a:avLst/>
            </a:prstGeom>
          </p:spPr>
        </p:pic>
        <p:sp>
          <p:nvSpPr>
            <p:cNvPr id="5" name="Text Box 9">
              <a:extLst>
                <a:ext uri="{FF2B5EF4-FFF2-40B4-BE49-F238E27FC236}">
                  <a16:creationId xmlns:a16="http://schemas.microsoft.com/office/drawing/2014/main" id="{048A7AC5-58B8-20FC-50D5-5C6946AB5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887" y="5887800"/>
              <a:ext cx="1254831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chemeClr val="tx1"/>
                  </a:solidFill>
                  <a:latin typeface="+mn-lt"/>
                </a:rPr>
                <a:t>A’(60,-75)</a:t>
              </a:r>
            </a:p>
          </p:txBody>
        </p:sp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E16422FD-626F-CA57-CFCE-27C8DAAFD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0625" y="4413792"/>
              <a:ext cx="1275093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chemeClr val="tx1"/>
                  </a:solidFill>
                  <a:latin typeface="+mn-lt"/>
                </a:rPr>
                <a:t>D’(60,-65)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550AB79E-0C96-39CB-B747-999B121C2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8516" y="5887800"/>
              <a:ext cx="1255472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chemeClr val="tx1"/>
                  </a:solidFill>
                  <a:latin typeface="+mn-lt"/>
                </a:rPr>
                <a:t>B’(80,-80)</a:t>
              </a: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771ED81C-2B30-22C1-84EE-B9229806F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8516" y="4403453"/>
              <a:ext cx="1315809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chemeClr val="tx1"/>
                  </a:solidFill>
                  <a:latin typeface="+mn-lt"/>
                </a:rPr>
                <a:t>C’(80,-65)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B481E2-7BFF-9D81-CACA-163B232F1614}"/>
              </a:ext>
            </a:extLst>
          </p:cNvPr>
          <p:cNvGrpSpPr/>
          <p:nvPr/>
        </p:nvGrpSpPr>
        <p:grpSpPr>
          <a:xfrm>
            <a:off x="3578902" y="2992863"/>
            <a:ext cx="2060181" cy="1301669"/>
            <a:chOff x="3578902" y="2992863"/>
            <a:chExt cx="2060181" cy="1301669"/>
          </a:xfrm>
        </p:grpSpPr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F519DBF8-D4F9-5C02-6CE9-ED29312CB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209" y="3308798"/>
              <a:ext cx="1362874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rgbClr val="FF0000"/>
                  </a:solidFill>
                  <a:latin typeface="+mn-lt"/>
                </a:rPr>
                <a:t>translation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7AE68CC-EC82-0453-5869-6C2705745F82}"/>
                </a:ext>
              </a:extLst>
            </p:cNvPr>
            <p:cNvCxnSpPr>
              <a:cxnSpLocks/>
            </p:cNvCxnSpPr>
            <p:nvPr/>
          </p:nvCxnSpPr>
          <p:spPr>
            <a:xfrm>
              <a:off x="3578902" y="2992863"/>
              <a:ext cx="1260727" cy="130166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2205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4AFC2C-CDFF-D643-F7F4-583434959703}"/>
              </a:ext>
            </a:extLst>
          </p:cNvPr>
          <p:cNvSpPr txBox="1"/>
          <p:nvPr/>
        </p:nvSpPr>
        <p:spPr>
          <a:xfrm>
            <a:off x="226162" y="1607611"/>
            <a:ext cx="499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The scaling centre is </a:t>
            </a:r>
            <a:r>
              <a:rPr lang="en-US" altLang="en-US" sz="2400" i="1"/>
              <a:t>always</a:t>
            </a:r>
            <a:r>
              <a:rPr lang="en-US" altLang="en-US" sz="2400"/>
              <a:t> the origin.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5E2C3-3EF0-79B6-240E-9D0BB11BBC31}"/>
              </a:ext>
            </a:extLst>
          </p:cNvPr>
          <p:cNvSpPr txBox="1"/>
          <p:nvPr/>
        </p:nvSpPr>
        <p:spPr>
          <a:xfrm>
            <a:off x="226162" y="2241773"/>
            <a:ext cx="499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If we scale an object not centred at the origin, it moves away!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19584-8871-D5ED-BAFD-FAB6F79DC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7"/>
          <a:stretch/>
        </p:blipFill>
        <p:spPr>
          <a:xfrm>
            <a:off x="4999413" y="1340570"/>
            <a:ext cx="3729498" cy="21070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B5FBD4-D380-5D36-2F94-3FC8C0195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0"/>
          <a:stretch/>
        </p:blipFill>
        <p:spPr>
          <a:xfrm>
            <a:off x="5080692" y="3620124"/>
            <a:ext cx="3439306" cy="24203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9271D3-012D-040B-4821-77415527E6CD}"/>
              </a:ext>
            </a:extLst>
          </p:cNvPr>
          <p:cNvSpPr txBox="1"/>
          <p:nvPr/>
        </p:nvSpPr>
        <p:spPr>
          <a:xfrm>
            <a:off x="327995" y="4414786"/>
            <a:ext cx="4671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If we rotate an object not centred at the origin it will also be translated!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6CB11-34B1-B696-0331-08E972E2138A}"/>
              </a:ext>
            </a:extLst>
          </p:cNvPr>
          <p:cNvSpPr txBox="1"/>
          <p:nvPr/>
        </p:nvSpPr>
        <p:spPr>
          <a:xfrm>
            <a:off x="150213" y="32300"/>
            <a:ext cx="58712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In-place transformations</a:t>
            </a:r>
            <a:endParaRPr lang="en-SG" sz="4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47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AAA54-3C28-624A-7D47-1CD59F3219AF}"/>
              </a:ext>
            </a:extLst>
          </p:cNvPr>
          <p:cNvSpPr txBox="1"/>
          <p:nvPr/>
        </p:nvSpPr>
        <p:spPr>
          <a:xfrm>
            <a:off x="150213" y="32300"/>
            <a:ext cx="58712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In-place transformations</a:t>
            </a:r>
            <a:endParaRPr lang="en-SG" sz="440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AFC2C-CDFF-D643-F7F4-583434959703}"/>
              </a:ext>
            </a:extLst>
          </p:cNvPr>
          <p:cNvSpPr txBox="1"/>
          <p:nvPr/>
        </p:nvSpPr>
        <p:spPr>
          <a:xfrm>
            <a:off x="194113" y="744325"/>
            <a:ext cx="499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How can we </a:t>
            </a:r>
            <a:r>
              <a:rPr lang="en-US" altLang="en-US" sz="2400" b="1">
                <a:solidFill>
                  <a:srgbClr val="FF0000"/>
                </a:solidFill>
              </a:rPr>
              <a:t>rotate</a:t>
            </a:r>
            <a:r>
              <a:rPr lang="en-US" altLang="en-US" sz="2400"/>
              <a:t> or </a:t>
            </a:r>
            <a:r>
              <a:rPr lang="en-US" altLang="en-US" sz="2400" b="1">
                <a:solidFill>
                  <a:srgbClr val="00B050"/>
                </a:solidFill>
              </a:rPr>
              <a:t>scale</a:t>
            </a:r>
            <a:r>
              <a:rPr lang="en-US" altLang="en-US" sz="2400"/>
              <a:t> </a:t>
            </a:r>
            <a:r>
              <a:rPr lang="en-US" altLang="en-US" sz="2400" i="1">
                <a:solidFill>
                  <a:srgbClr val="00B0F0"/>
                </a:solidFill>
              </a:rPr>
              <a:t>in-place</a:t>
            </a:r>
            <a:r>
              <a:rPr lang="en-US" altLang="en-US" sz="2400"/>
              <a:t>?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64670CE-0D45-B40C-AB7E-55AE4AB9B69C}"/>
              </a:ext>
            </a:extLst>
          </p:cNvPr>
          <p:cNvGrpSpPr/>
          <p:nvPr/>
        </p:nvGrpSpPr>
        <p:grpSpPr>
          <a:xfrm>
            <a:off x="277046" y="1327028"/>
            <a:ext cx="2775786" cy="2564609"/>
            <a:chOff x="277046" y="1327028"/>
            <a:chExt cx="2775786" cy="256460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32673C-3AF7-4506-3917-BA1A53D2838E}"/>
                </a:ext>
              </a:extLst>
            </p:cNvPr>
            <p:cNvSpPr/>
            <p:nvPr/>
          </p:nvSpPr>
          <p:spPr>
            <a:xfrm>
              <a:off x="277046" y="1327028"/>
              <a:ext cx="2775786" cy="224415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F130328-743B-9F21-C683-9FA4C799C7B4}"/>
                </a:ext>
              </a:extLst>
            </p:cNvPr>
            <p:cNvGrpSpPr/>
            <p:nvPr/>
          </p:nvGrpSpPr>
          <p:grpSpPr>
            <a:xfrm>
              <a:off x="375047" y="1499232"/>
              <a:ext cx="2483931" cy="1735522"/>
              <a:chOff x="246631" y="4419895"/>
              <a:chExt cx="2810357" cy="1963595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ED115A9-889C-5929-12DE-F90DF283E6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4822" y="4419895"/>
                <a:ext cx="0" cy="19635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D8339C6-D2E1-DEE8-E38D-6F12EE24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631" y="5954353"/>
                <a:ext cx="281035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118CFD8-3021-254C-A310-C68D979DB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663" t="8583" r="26714" b="11444"/>
              <a:stretch/>
            </p:blipFill>
            <p:spPr>
              <a:xfrm>
                <a:off x="1601176" y="4630841"/>
                <a:ext cx="1384245" cy="952458"/>
              </a:xfrm>
              <a:prstGeom prst="rect">
                <a:avLst/>
              </a:prstGeom>
            </p:spPr>
          </p:pic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470FEB49-7E93-E885-AAAC-3A77710B1205}"/>
                  </a:ext>
                </a:extLst>
              </p:cNvPr>
              <p:cNvCxnSpPr/>
              <p:nvPr/>
            </p:nvCxnSpPr>
            <p:spPr>
              <a:xfrm flipH="1">
                <a:off x="864822" y="5107070"/>
                <a:ext cx="1428476" cy="84728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D3B03A-E437-18FE-5C68-43F1FA29AD3F}"/>
                </a:ext>
              </a:extLst>
            </p:cNvPr>
            <p:cNvSpPr txBox="1"/>
            <p:nvPr/>
          </p:nvSpPr>
          <p:spPr>
            <a:xfrm>
              <a:off x="440404" y="3553083"/>
              <a:ext cx="26124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to origin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26D4E9F-604F-7552-BC29-C09658CAAA29}"/>
              </a:ext>
            </a:extLst>
          </p:cNvPr>
          <p:cNvGrpSpPr/>
          <p:nvPr/>
        </p:nvGrpSpPr>
        <p:grpSpPr>
          <a:xfrm>
            <a:off x="3098636" y="1327210"/>
            <a:ext cx="2775786" cy="2557288"/>
            <a:chOff x="3098636" y="1327210"/>
            <a:chExt cx="2775786" cy="255728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188B6ED-FE52-102D-52CB-4CC35BB3168A}"/>
                </a:ext>
              </a:extLst>
            </p:cNvPr>
            <p:cNvSpPr/>
            <p:nvPr/>
          </p:nvSpPr>
          <p:spPr>
            <a:xfrm>
              <a:off x="3098636" y="1327210"/>
              <a:ext cx="2775786" cy="22441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B002A79-D9E3-DF79-0F64-8AD3E32D368C}"/>
                </a:ext>
              </a:extLst>
            </p:cNvPr>
            <p:cNvGrpSpPr/>
            <p:nvPr/>
          </p:nvGrpSpPr>
          <p:grpSpPr>
            <a:xfrm>
              <a:off x="3310869" y="1546434"/>
              <a:ext cx="2336163" cy="1888073"/>
              <a:chOff x="3615391" y="4544907"/>
              <a:chExt cx="2643169" cy="213619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282DB56-EC07-D24C-276F-A6D1644E7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663" t="8583" r="26714" b="11444"/>
              <a:stretch/>
            </p:blipFill>
            <p:spPr>
              <a:xfrm rot="16200000">
                <a:off x="3586913" y="5512750"/>
                <a:ext cx="1384245" cy="952458"/>
              </a:xfrm>
              <a:prstGeom prst="rect">
                <a:avLst/>
              </a:prstGeom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74D3E2-D74C-CFD9-4410-89AAAEB6A89B}"/>
                  </a:ext>
                </a:extLst>
              </p:cNvPr>
              <p:cNvGrpSpPr/>
              <p:nvPr/>
            </p:nvGrpSpPr>
            <p:grpSpPr>
              <a:xfrm>
                <a:off x="3615391" y="4544907"/>
                <a:ext cx="2643169" cy="1916181"/>
                <a:chOff x="670069" y="5051163"/>
                <a:chExt cx="1278086" cy="926556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21EDEF3-959B-AA95-87B2-E143B72C9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991" y="5051163"/>
                  <a:ext cx="0" cy="9265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1DA78A8-5457-244A-D96E-9D84EEE5A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069" y="5770213"/>
                  <a:ext cx="127808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175254-4B56-2540-9A5D-F3D4834D554D}"/>
                </a:ext>
              </a:extLst>
            </p:cNvPr>
            <p:cNvSpPr txBox="1"/>
            <p:nvPr/>
          </p:nvSpPr>
          <p:spPr>
            <a:xfrm>
              <a:off x="3355953" y="3545944"/>
              <a:ext cx="22611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Rotate at origin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913B4DD-205E-40AA-9A96-4B34AA8EE920}"/>
              </a:ext>
            </a:extLst>
          </p:cNvPr>
          <p:cNvGrpSpPr/>
          <p:nvPr/>
        </p:nvGrpSpPr>
        <p:grpSpPr>
          <a:xfrm>
            <a:off x="5920225" y="1327028"/>
            <a:ext cx="2775786" cy="2562984"/>
            <a:chOff x="5920225" y="1327028"/>
            <a:chExt cx="2775786" cy="25629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F7969A1-C633-952C-E777-2C665D358411}"/>
                </a:ext>
              </a:extLst>
            </p:cNvPr>
            <p:cNvSpPr/>
            <p:nvPr/>
          </p:nvSpPr>
          <p:spPr>
            <a:xfrm>
              <a:off x="5920225" y="1327028"/>
              <a:ext cx="2775786" cy="22441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000B6F9-9B6F-B505-0E01-F1B36484A5AD}"/>
                </a:ext>
              </a:extLst>
            </p:cNvPr>
            <p:cNvGrpSpPr/>
            <p:nvPr/>
          </p:nvGrpSpPr>
          <p:grpSpPr>
            <a:xfrm>
              <a:off x="6091919" y="1588372"/>
              <a:ext cx="2336163" cy="1718170"/>
              <a:chOff x="6138475" y="3844421"/>
              <a:chExt cx="2643169" cy="1943963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BD798AA-E5E6-F1A0-D549-2D60470C6B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663" t="8583" r="26714" b="11444"/>
              <a:stretch/>
            </p:blipFill>
            <p:spPr>
              <a:xfrm rot="16200000">
                <a:off x="7480366" y="4620033"/>
                <a:ext cx="1384245" cy="952458"/>
              </a:xfrm>
              <a:prstGeom prst="rect">
                <a:avLst/>
              </a:prstGeom>
            </p:spPr>
          </p:pic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0977DA2-8A89-9790-BD7A-470D9007E367}"/>
                  </a:ext>
                </a:extLst>
              </p:cNvPr>
              <p:cNvGrpSpPr/>
              <p:nvPr/>
            </p:nvGrpSpPr>
            <p:grpSpPr>
              <a:xfrm>
                <a:off x="6138475" y="3844421"/>
                <a:ext cx="2643169" cy="1916181"/>
                <a:chOff x="670069" y="5051163"/>
                <a:chExt cx="1278086" cy="926556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95D83986-DAC6-B175-9B97-3EC46D106E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991" y="5051163"/>
                  <a:ext cx="0" cy="9265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4F4D896D-AA54-E30D-8BBB-78570D94A2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069" y="5770213"/>
                  <a:ext cx="127808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BA35003-54C5-DBFC-C645-0D97806EAFD9}"/>
                  </a:ext>
                </a:extLst>
              </p:cNvPr>
              <p:cNvCxnSpPr/>
              <p:nvPr/>
            </p:nvCxnSpPr>
            <p:spPr>
              <a:xfrm flipH="1">
                <a:off x="6756666" y="4484182"/>
                <a:ext cx="1428476" cy="84728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AD5D73B-54E6-AD6E-8A3A-931DC525B760}"/>
                </a:ext>
              </a:extLst>
            </p:cNvPr>
            <p:cNvSpPr txBox="1"/>
            <p:nvPr/>
          </p:nvSpPr>
          <p:spPr>
            <a:xfrm>
              <a:off x="6228069" y="3551458"/>
              <a:ext cx="20638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back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37500BC-12A5-B446-2B7E-C42796B68C25}"/>
              </a:ext>
            </a:extLst>
          </p:cNvPr>
          <p:cNvGrpSpPr/>
          <p:nvPr/>
        </p:nvGrpSpPr>
        <p:grpSpPr>
          <a:xfrm>
            <a:off x="284631" y="4135377"/>
            <a:ext cx="8418965" cy="2564609"/>
            <a:chOff x="284631" y="4135377"/>
            <a:chExt cx="8418965" cy="256460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B5C3239-86F9-9696-2AD0-C50D02153D05}"/>
                </a:ext>
              </a:extLst>
            </p:cNvPr>
            <p:cNvSpPr/>
            <p:nvPr/>
          </p:nvSpPr>
          <p:spPr>
            <a:xfrm>
              <a:off x="5927810" y="4135377"/>
              <a:ext cx="2775786" cy="22441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18E9EC9-A96A-4CA7-610C-6F7FA1867B21}"/>
                </a:ext>
              </a:extLst>
            </p:cNvPr>
            <p:cNvSpPr/>
            <p:nvPr/>
          </p:nvSpPr>
          <p:spPr>
            <a:xfrm>
              <a:off x="3106221" y="4135559"/>
              <a:ext cx="2775786" cy="22441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E23CB85-CA27-D94C-499A-1D6FE78A2770}"/>
                </a:ext>
              </a:extLst>
            </p:cNvPr>
            <p:cNvSpPr/>
            <p:nvPr/>
          </p:nvSpPr>
          <p:spPr>
            <a:xfrm>
              <a:off x="284631" y="4135377"/>
              <a:ext cx="2775786" cy="224415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073301E-3F3E-0F19-C042-3D1428B4A65D}"/>
                </a:ext>
              </a:extLst>
            </p:cNvPr>
            <p:cNvGrpSpPr/>
            <p:nvPr/>
          </p:nvGrpSpPr>
          <p:grpSpPr>
            <a:xfrm>
              <a:off x="382632" y="4307581"/>
              <a:ext cx="2483931" cy="1735522"/>
              <a:chOff x="246631" y="4419895"/>
              <a:chExt cx="2810357" cy="1963595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25AEEC7B-2C8E-98FB-0F37-2005EBB142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4822" y="4419895"/>
                <a:ext cx="0" cy="19635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39A0C23E-AEB7-2391-AC71-77C047C553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631" y="5954353"/>
                <a:ext cx="281035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6ACF104F-367C-AA0E-4350-78E49A4FE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663" t="8583" r="26714" b="11444"/>
              <a:stretch/>
            </p:blipFill>
            <p:spPr>
              <a:xfrm>
                <a:off x="1601176" y="4630841"/>
                <a:ext cx="1384245" cy="952458"/>
              </a:xfrm>
              <a:prstGeom prst="rect">
                <a:avLst/>
              </a:prstGeom>
            </p:spPr>
          </p:pic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94CADFC5-E52F-C28E-DE67-F3989AC992C3}"/>
                  </a:ext>
                </a:extLst>
              </p:cNvPr>
              <p:cNvCxnSpPr/>
              <p:nvPr/>
            </p:nvCxnSpPr>
            <p:spPr>
              <a:xfrm flipH="1">
                <a:off x="864822" y="5107070"/>
                <a:ext cx="1428476" cy="84728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C03255D-7181-0E33-6A41-89C75E75FA2E}"/>
                </a:ext>
              </a:extLst>
            </p:cNvPr>
            <p:cNvGrpSpPr/>
            <p:nvPr/>
          </p:nvGrpSpPr>
          <p:grpSpPr>
            <a:xfrm>
              <a:off x="3318454" y="4354783"/>
              <a:ext cx="2336163" cy="1693615"/>
              <a:chOff x="670069" y="5051163"/>
              <a:chExt cx="1278086" cy="926556"/>
            </a:xfrm>
          </p:grpSpPr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E43290BD-5AB8-D5A2-7291-831615721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991" y="5051163"/>
                <a:ext cx="0" cy="926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FD59203B-73E4-379B-37E5-CD66CD71DA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069" y="5770213"/>
                <a:ext cx="12780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A6E4823-86A6-EBD0-B98F-8F055E0DACB6}"/>
                </a:ext>
              </a:extLst>
            </p:cNvPr>
            <p:cNvGrpSpPr/>
            <p:nvPr/>
          </p:nvGrpSpPr>
          <p:grpSpPr>
            <a:xfrm>
              <a:off x="6099504" y="4396721"/>
              <a:ext cx="2336163" cy="1693615"/>
              <a:chOff x="670069" y="5051163"/>
              <a:chExt cx="1278086" cy="926556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0A9A43D-A961-9169-36AB-6D181A250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8991" y="5051163"/>
                <a:ext cx="0" cy="926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64B56D04-1D43-08B6-C1F2-5B1589263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069" y="5770213"/>
                <a:ext cx="12780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5F9DCDC-05A5-E75B-D3B3-5B52A50045CA}"/>
                </a:ext>
              </a:extLst>
            </p:cNvPr>
            <p:cNvSpPr txBox="1"/>
            <p:nvPr/>
          </p:nvSpPr>
          <p:spPr>
            <a:xfrm>
              <a:off x="447989" y="6361432"/>
              <a:ext cx="26124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00B050"/>
                  </a:solidFill>
                </a:rPr>
                <a:t>Translate to origin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950A40C-F06C-43F4-2494-EC26B9187D67}"/>
                </a:ext>
              </a:extLst>
            </p:cNvPr>
            <p:cNvSpPr txBox="1"/>
            <p:nvPr/>
          </p:nvSpPr>
          <p:spPr>
            <a:xfrm>
              <a:off x="3363538" y="6354293"/>
              <a:ext cx="22611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00B050"/>
                  </a:solidFill>
                </a:rPr>
                <a:t>Scale at origin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CBED4C8-8C9E-9E8E-C749-B51CD761D3BA}"/>
                </a:ext>
              </a:extLst>
            </p:cNvPr>
            <p:cNvSpPr txBox="1"/>
            <p:nvPr/>
          </p:nvSpPr>
          <p:spPr>
            <a:xfrm>
              <a:off x="6235654" y="6359807"/>
              <a:ext cx="20638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00B050"/>
                  </a:solidFill>
                </a:rPr>
                <a:t>Translate back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9CB9EDB-AEA2-695A-C21E-A10711887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663" t="8583" r="26714" b="11444"/>
            <a:stretch/>
          </p:blipFill>
          <p:spPr>
            <a:xfrm>
              <a:off x="3476308" y="5407858"/>
              <a:ext cx="743968" cy="511903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E1D7686-5F86-533B-E8D2-91778F5F4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663" t="8583" r="26714" b="11444"/>
            <a:stretch/>
          </p:blipFill>
          <p:spPr>
            <a:xfrm>
              <a:off x="7517696" y="4714279"/>
              <a:ext cx="743968" cy="511903"/>
            </a:xfrm>
            <a:prstGeom prst="rect">
              <a:avLst/>
            </a:prstGeom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726FF4D-0DC0-CC22-0EED-CACD5B49C115}"/>
                </a:ext>
              </a:extLst>
            </p:cNvPr>
            <p:cNvCxnSpPr/>
            <p:nvPr/>
          </p:nvCxnSpPr>
          <p:spPr>
            <a:xfrm flipH="1">
              <a:off x="6645892" y="4962173"/>
              <a:ext cx="1262557" cy="74887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9DF8C357-4EBF-E031-2BF4-225017785D3E}"/>
              </a:ext>
            </a:extLst>
          </p:cNvPr>
          <p:cNvSpPr txBox="1"/>
          <p:nvPr/>
        </p:nvSpPr>
        <p:spPr>
          <a:xfrm rot="21150718">
            <a:off x="6677865" y="657500"/>
            <a:ext cx="177893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en-US"/>
              <a:t>A </a:t>
            </a:r>
            <a:r>
              <a:rPr lang="en-US" altLang="en-US" i="1"/>
              <a:t>sequence</a:t>
            </a:r>
            <a:r>
              <a:rPr lang="en-US" altLang="en-US"/>
              <a:t> of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2712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FDC57F2E-1D38-D222-C284-A913AD7C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2"/>
          <a:stretch/>
        </p:blipFill>
        <p:spPr>
          <a:xfrm>
            <a:off x="534975" y="1408133"/>
            <a:ext cx="2586114" cy="1920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2C798-5A35-48E7-62A6-A65D1E204965}"/>
              </a:ext>
            </a:extLst>
          </p:cNvPr>
          <p:cNvSpPr txBox="1"/>
          <p:nvPr/>
        </p:nvSpPr>
        <p:spPr>
          <a:xfrm>
            <a:off x="150212" y="32300"/>
            <a:ext cx="6872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Transformations at any point</a:t>
            </a:r>
            <a:endParaRPr lang="en-SG" sz="440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0F123-9919-AD37-BD34-C022C5C3BFB7}"/>
              </a:ext>
            </a:extLst>
          </p:cNvPr>
          <p:cNvSpPr txBox="1"/>
          <p:nvPr/>
        </p:nvSpPr>
        <p:spPr>
          <a:xfrm>
            <a:off x="194112" y="744325"/>
            <a:ext cx="6473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/>
              <a:t>How can we </a:t>
            </a:r>
            <a:r>
              <a:rPr lang="en-US" altLang="en-US" sz="2400" b="1">
                <a:solidFill>
                  <a:srgbClr val="FF0000"/>
                </a:solidFill>
              </a:rPr>
              <a:t>rotate</a:t>
            </a:r>
            <a:r>
              <a:rPr lang="en-US" altLang="en-US" sz="2400"/>
              <a:t> or </a:t>
            </a:r>
            <a:r>
              <a:rPr lang="en-US" altLang="en-US" sz="2400" b="1">
                <a:solidFill>
                  <a:srgbClr val="00B050"/>
                </a:solidFill>
              </a:rPr>
              <a:t>scale</a:t>
            </a:r>
            <a:r>
              <a:rPr lang="en-US" altLang="en-US" sz="2400"/>
              <a:t> </a:t>
            </a:r>
            <a:r>
              <a:rPr lang="en-US" altLang="en-US" sz="2400" i="1">
                <a:solidFill>
                  <a:srgbClr val="00B0F0"/>
                </a:solidFill>
              </a:rPr>
              <a:t>around any point</a:t>
            </a:r>
            <a:r>
              <a:rPr lang="en-US" altLang="en-US" sz="2400"/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8C3F43-9024-5155-EF2C-FBF295541E05}"/>
              </a:ext>
            </a:extLst>
          </p:cNvPr>
          <p:cNvCxnSpPr>
            <a:cxnSpLocks/>
          </p:cNvCxnSpPr>
          <p:nvPr/>
        </p:nvCxnSpPr>
        <p:spPr>
          <a:xfrm flipV="1">
            <a:off x="1064472" y="1482934"/>
            <a:ext cx="0" cy="1693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9F7C3B-7DA9-F36A-0827-2D6C1C98C191}"/>
              </a:ext>
            </a:extLst>
          </p:cNvPr>
          <p:cNvCxnSpPr>
            <a:cxnSpLocks/>
          </p:cNvCxnSpPr>
          <p:nvPr/>
        </p:nvCxnSpPr>
        <p:spPr>
          <a:xfrm>
            <a:off x="518084" y="2797257"/>
            <a:ext cx="23361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99D9B01-D97C-FDC3-7323-09498D72A13E}"/>
              </a:ext>
            </a:extLst>
          </p:cNvPr>
          <p:cNvSpPr/>
          <p:nvPr/>
        </p:nvSpPr>
        <p:spPr>
          <a:xfrm>
            <a:off x="1475937" y="2342493"/>
            <a:ext cx="52243" cy="522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098BEA1-5BA6-124B-1776-FABEBC581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7663" t="8583" r="26714" b="11444"/>
          <a:stretch/>
        </p:blipFill>
        <p:spPr>
          <a:xfrm>
            <a:off x="2047627" y="1699915"/>
            <a:ext cx="711447" cy="489526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E358861D-727C-DFBE-BCF8-0D77A2B66A68}"/>
              </a:ext>
            </a:extLst>
          </p:cNvPr>
          <p:cNvSpPr/>
          <p:nvPr/>
        </p:nvSpPr>
        <p:spPr>
          <a:xfrm>
            <a:off x="2358637" y="1923023"/>
            <a:ext cx="52243" cy="52243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33ED799-D864-C7F8-0ED4-9843E37C5576}"/>
              </a:ext>
            </a:extLst>
          </p:cNvPr>
          <p:cNvSpPr txBox="1"/>
          <p:nvPr/>
        </p:nvSpPr>
        <p:spPr>
          <a:xfrm>
            <a:off x="2549399" y="1787215"/>
            <a:ext cx="661153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400"/>
              <a:t>P</a:t>
            </a:r>
            <a:r>
              <a:rPr lang="en-US" altLang="en-US" sz="1400" baseline="-25000"/>
              <a:t>c</a:t>
            </a:r>
            <a:r>
              <a:rPr lang="en-US" altLang="en-US" sz="1400"/>
              <a:t>(3,2)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BB88BB-B450-A192-9ABD-CA13F428B893}"/>
              </a:ext>
            </a:extLst>
          </p:cNvPr>
          <p:cNvSpPr txBox="1"/>
          <p:nvPr/>
        </p:nvSpPr>
        <p:spPr>
          <a:xfrm>
            <a:off x="650214" y="2149036"/>
            <a:ext cx="71144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400"/>
              <a:t>P</a:t>
            </a:r>
            <a:r>
              <a:rPr lang="en-US" altLang="en-US" sz="1400" baseline="-25000"/>
              <a:t>t</a:t>
            </a:r>
            <a:r>
              <a:rPr lang="en-US" altLang="en-US" sz="1400"/>
              <a:t>(1,1)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9193FA-BAF6-86A1-DDBA-DF7520AD9A77}"/>
              </a:ext>
            </a:extLst>
          </p:cNvPr>
          <p:cNvGrpSpPr/>
          <p:nvPr/>
        </p:nvGrpSpPr>
        <p:grpSpPr>
          <a:xfrm>
            <a:off x="518084" y="2378387"/>
            <a:ext cx="2412203" cy="1307129"/>
            <a:chOff x="327584" y="2441887"/>
            <a:chExt cx="2412203" cy="13071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061924-A711-AFE6-FB57-8613E8FB4492}"/>
                </a:ext>
              </a:extLst>
            </p:cNvPr>
            <p:cNvSpPr txBox="1"/>
            <p:nvPr/>
          </p:nvSpPr>
          <p:spPr>
            <a:xfrm>
              <a:off x="327584" y="3410462"/>
              <a:ext cx="24122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</a:t>
              </a:r>
              <a:r>
                <a:rPr lang="en-US" altLang="en-US" sz="1600" b="1"/>
                <a:t>P</a:t>
              </a:r>
              <a:r>
                <a:rPr lang="en-US" altLang="en-US" sz="1600" b="1" baseline="-25000"/>
                <a:t>t</a:t>
              </a:r>
              <a:r>
                <a:rPr lang="en-US" altLang="en-US" sz="1600" b="1">
                  <a:solidFill>
                    <a:srgbClr val="FF0000"/>
                  </a:solidFill>
                </a:rPr>
                <a:t> to the origin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4A6ED42-1087-0C42-612F-F73732C06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972" y="2441887"/>
              <a:ext cx="411464" cy="42543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F6F3709-D471-673D-3487-DA220DF10CA9}"/>
                </a:ext>
              </a:extLst>
            </p:cNvPr>
            <p:cNvSpPr txBox="1"/>
            <p:nvPr/>
          </p:nvSpPr>
          <p:spPr>
            <a:xfrm>
              <a:off x="928918" y="2872597"/>
              <a:ext cx="15718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400"/>
                <a:t>(transate by -1, -1)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6D4AC8C-B985-376A-38B3-684A24B368C9}"/>
                </a:ext>
              </a:extLst>
            </p:cNvPr>
            <p:cNvCxnSpPr/>
            <p:nvPr/>
          </p:nvCxnSpPr>
          <p:spPr>
            <a:xfrm flipH="1" flipV="1">
              <a:off x="1171155" y="2670683"/>
              <a:ext cx="256558" cy="263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C3CFE39-D665-D029-11A6-16D2D24678FD}"/>
              </a:ext>
            </a:extLst>
          </p:cNvPr>
          <p:cNvGrpSpPr/>
          <p:nvPr/>
        </p:nvGrpSpPr>
        <p:grpSpPr>
          <a:xfrm>
            <a:off x="518084" y="1944503"/>
            <a:ext cx="2412203" cy="1995899"/>
            <a:chOff x="327584" y="2008003"/>
            <a:chExt cx="2412203" cy="199589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DF4566E-5126-454E-9B59-151CD0DD8AAE}"/>
                </a:ext>
              </a:extLst>
            </p:cNvPr>
            <p:cNvSpPr txBox="1"/>
            <p:nvPr/>
          </p:nvSpPr>
          <p:spPr>
            <a:xfrm>
              <a:off x="327584" y="3665348"/>
              <a:ext cx="24122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</a:t>
              </a:r>
              <a:r>
                <a:rPr lang="en-US" altLang="en-US" sz="1600" b="1"/>
                <a:t>P</a:t>
              </a:r>
              <a:r>
                <a:rPr lang="en-US" altLang="en-US" sz="1600" b="1" baseline="-25000"/>
                <a:t>c</a:t>
              </a:r>
              <a:r>
                <a:rPr lang="en-US" altLang="en-US" sz="1600" b="1">
                  <a:solidFill>
                    <a:srgbClr val="FF0000"/>
                  </a:solidFill>
                </a:rPr>
                <a:t> by the same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BE28622-6EE7-67B4-EC1F-5C4D7E975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>
              <a:off x="1427713" y="2181157"/>
              <a:ext cx="711447" cy="489526"/>
            </a:xfrm>
            <a:prstGeom prst="rect">
              <a:avLst/>
            </a:prstGeom>
          </p:spPr>
        </p:pic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ECDC8EF-6BBA-6FA0-91FC-103B8C533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7094" y="2008003"/>
              <a:ext cx="411464" cy="42543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E684018-B8B3-53FD-FE81-41B8FD7E7455}"/>
                </a:ext>
              </a:extLst>
            </p:cNvPr>
            <p:cNvSpPr/>
            <p:nvPr/>
          </p:nvSpPr>
          <p:spPr>
            <a:xfrm>
              <a:off x="2178556" y="2283354"/>
              <a:ext cx="139729" cy="637646"/>
            </a:xfrm>
            <a:custGeom>
              <a:avLst/>
              <a:gdLst>
                <a:gd name="connsiteX0" fmla="*/ 50800 w 229136"/>
                <a:gd name="connsiteY0" fmla="*/ 711200 h 711200"/>
                <a:gd name="connsiteX1" fmla="*/ 228600 w 229136"/>
                <a:gd name="connsiteY1" fmla="*/ 336550 h 711200"/>
                <a:gd name="connsiteX2" fmla="*/ 0 w 229136"/>
                <a:gd name="connsiteY2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136" h="711200">
                  <a:moveTo>
                    <a:pt x="50800" y="711200"/>
                  </a:moveTo>
                  <a:cubicBezTo>
                    <a:pt x="143933" y="583141"/>
                    <a:pt x="237067" y="455083"/>
                    <a:pt x="228600" y="336550"/>
                  </a:cubicBezTo>
                  <a:cubicBezTo>
                    <a:pt x="220133" y="218017"/>
                    <a:pt x="110066" y="109008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5A0A475-430D-A51F-99E7-7EAF0A34CC96}"/>
              </a:ext>
            </a:extLst>
          </p:cNvPr>
          <p:cNvGrpSpPr/>
          <p:nvPr/>
        </p:nvGrpSpPr>
        <p:grpSpPr>
          <a:xfrm>
            <a:off x="3212182" y="1408133"/>
            <a:ext cx="2603005" cy="2523604"/>
            <a:chOff x="3021682" y="1471633"/>
            <a:chExt cx="2603005" cy="252360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D303A15-F8A0-C50C-1D47-2BC17188A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32"/>
            <a:stretch/>
          </p:blipFill>
          <p:spPr>
            <a:xfrm>
              <a:off x="3038573" y="1471633"/>
              <a:ext cx="2586114" cy="1920964"/>
            </a:xfrm>
            <a:prstGeom prst="rect">
              <a:avLst/>
            </a:prstGeom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520C3EE-347F-547A-B71F-C4A99775E35D}"/>
                </a:ext>
              </a:extLst>
            </p:cNvPr>
            <p:cNvGrpSpPr/>
            <p:nvPr/>
          </p:nvGrpSpPr>
          <p:grpSpPr>
            <a:xfrm>
              <a:off x="3021682" y="1546434"/>
              <a:ext cx="2484980" cy="2448803"/>
              <a:chOff x="3310869" y="1546434"/>
              <a:chExt cx="2484980" cy="244880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E3A7AD8-6F17-69FA-215F-BF4D0CF6661F}"/>
                  </a:ext>
                </a:extLst>
              </p:cNvPr>
              <p:cNvGrpSpPr/>
              <p:nvPr/>
            </p:nvGrpSpPr>
            <p:grpSpPr>
              <a:xfrm>
                <a:off x="3310869" y="1546434"/>
                <a:ext cx="2336163" cy="1693615"/>
                <a:chOff x="670069" y="5051163"/>
                <a:chExt cx="1278086" cy="926556"/>
              </a:xfrm>
            </p:grpSpPr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91839C2-56F3-5AE8-860C-5580054B0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991" y="5051163"/>
                  <a:ext cx="0" cy="9265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6496579-52FD-7959-3B13-D8E01F10E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069" y="5770213"/>
                  <a:ext cx="127808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85E0048-1E79-E1CE-0674-63FC2D7544FF}"/>
                  </a:ext>
                </a:extLst>
              </p:cNvPr>
              <p:cNvSpPr txBox="1"/>
              <p:nvPr/>
            </p:nvSpPr>
            <p:spPr>
              <a:xfrm>
                <a:off x="3310869" y="3410462"/>
                <a:ext cx="24849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altLang="en-US" sz="1600" b="1">
                    <a:solidFill>
                      <a:srgbClr val="FF0000"/>
                    </a:solidFill>
                  </a:rPr>
                  <a:t>Rotate </a:t>
                </a:r>
                <a:r>
                  <a:rPr lang="en-US" altLang="en-US" sz="1600" b="1"/>
                  <a:t>P</a:t>
                </a:r>
                <a:r>
                  <a:rPr lang="en-US" altLang="en-US" sz="1600" b="1" baseline="-25000"/>
                  <a:t>c </a:t>
                </a:r>
                <a:r>
                  <a:rPr lang="en-US" altLang="en-US" sz="1600" b="1">
                    <a:solidFill>
                      <a:srgbClr val="FF0000"/>
                    </a:solidFill>
                  </a:rPr>
                  <a:t>around the origin by </a:t>
                </a:r>
                <a:r>
                  <a:rPr lang="el-GR" altLang="en-US" sz="1600" b="1">
                    <a:solidFill>
                      <a:srgbClr val="FF0000"/>
                    </a:solidFill>
                  </a:rPr>
                  <a:t>θ</a:t>
                </a:r>
                <a:endParaRPr lang="en-US" altLang="en-US" sz="1600" b="1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769F9F7-B16B-58BB-11A3-3F7B15C10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 rot="19432522">
              <a:off x="3764792" y="1825291"/>
              <a:ext cx="711447" cy="489526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07429C0-B835-4EC3-33CD-325B45F2E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>
              <a:off x="4130811" y="2218952"/>
              <a:ext cx="711447" cy="489526"/>
            </a:xfrm>
            <a:prstGeom prst="rect">
              <a:avLst/>
            </a:prstGeom>
          </p:spPr>
        </p:pic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5AFC4E5-3099-6400-47FB-8BEDFD4C9578}"/>
                </a:ext>
              </a:extLst>
            </p:cNvPr>
            <p:cNvSpPr/>
            <p:nvPr/>
          </p:nvSpPr>
          <p:spPr>
            <a:xfrm>
              <a:off x="4144672" y="2078734"/>
              <a:ext cx="268578" cy="346966"/>
            </a:xfrm>
            <a:custGeom>
              <a:avLst/>
              <a:gdLst>
                <a:gd name="connsiteX0" fmla="*/ 234950 w 234950"/>
                <a:gd name="connsiteY0" fmla="*/ 317500 h 317500"/>
                <a:gd name="connsiteX1" fmla="*/ 184150 w 234950"/>
                <a:gd name="connsiteY1" fmla="*/ 152400 h 317500"/>
                <a:gd name="connsiteX2" fmla="*/ 0 w 234950"/>
                <a:gd name="connsiteY2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317500">
                  <a:moveTo>
                    <a:pt x="234950" y="317500"/>
                  </a:moveTo>
                  <a:cubicBezTo>
                    <a:pt x="229129" y="261408"/>
                    <a:pt x="223308" y="205317"/>
                    <a:pt x="184150" y="152400"/>
                  </a:cubicBezTo>
                  <a:cubicBezTo>
                    <a:pt x="144992" y="99483"/>
                    <a:pt x="72496" y="49741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659663B-A299-1A26-C947-7FE284086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4848" y="2428602"/>
              <a:ext cx="818723" cy="4142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770EDA8-C369-6C22-E5AE-83852F203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5169" y="2090335"/>
              <a:ext cx="569503" cy="7626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503056D-276F-A043-51C3-6EB8A7994B72}"/>
                </a:ext>
              </a:extLst>
            </p:cNvPr>
            <p:cNvSpPr txBox="1"/>
            <p:nvPr/>
          </p:nvSpPr>
          <p:spPr>
            <a:xfrm>
              <a:off x="3771136" y="2441386"/>
              <a:ext cx="2992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l-GR" altLang="en-US" sz="1200" b="1"/>
                <a:t>θ</a:t>
              </a:r>
              <a:endParaRPr lang="en-US" altLang="en-US" sz="1200" b="1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5925941-8024-5F28-D172-1E2CAA32A40F}"/>
              </a:ext>
            </a:extLst>
          </p:cNvPr>
          <p:cNvGrpSpPr/>
          <p:nvPr/>
        </p:nvGrpSpPr>
        <p:grpSpPr>
          <a:xfrm>
            <a:off x="5929652" y="1354372"/>
            <a:ext cx="2592464" cy="2331144"/>
            <a:chOff x="5739152" y="1417872"/>
            <a:chExt cx="2592464" cy="2331144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B7C3B584-0863-409D-8A61-0D37128E0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32"/>
            <a:stretch/>
          </p:blipFill>
          <p:spPr>
            <a:xfrm>
              <a:off x="5745502" y="1471633"/>
              <a:ext cx="2586114" cy="1920964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932DC68-167D-E3AD-7FA5-70041E8DA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 rot="19432522">
              <a:off x="6471721" y="1825291"/>
              <a:ext cx="711447" cy="489526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720681-1B8F-F578-384B-2F3D29BD4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 rot="19432522">
              <a:off x="6823369" y="1417872"/>
              <a:ext cx="711447" cy="489526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B264186-CCED-D334-CC55-2C82CE502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0131" y="1654571"/>
              <a:ext cx="411464" cy="42543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76006EE-A4EA-8BBD-2088-0A905833B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5540" y="1546434"/>
              <a:ext cx="0" cy="16936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B8826E6-B9EE-1668-D6AA-40D34A087F2F}"/>
                </a:ext>
              </a:extLst>
            </p:cNvPr>
            <p:cNvCxnSpPr>
              <a:cxnSpLocks/>
            </p:cNvCxnSpPr>
            <p:nvPr/>
          </p:nvCxnSpPr>
          <p:spPr>
            <a:xfrm>
              <a:off x="5739152" y="2860757"/>
              <a:ext cx="23361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155AFF-3C04-2697-4259-645586BFA970}"/>
                </a:ext>
              </a:extLst>
            </p:cNvPr>
            <p:cNvSpPr txBox="1"/>
            <p:nvPr/>
          </p:nvSpPr>
          <p:spPr>
            <a:xfrm>
              <a:off x="5826882" y="3410462"/>
              <a:ext cx="24849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Translate back by (1, 1)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17A33CB-6CA6-2EC8-C19F-646B20FA29DC}"/>
                </a:ext>
              </a:extLst>
            </p:cNvPr>
            <p:cNvSpPr/>
            <p:nvPr/>
          </p:nvSpPr>
          <p:spPr>
            <a:xfrm>
              <a:off x="6670957" y="2412977"/>
              <a:ext cx="52243" cy="5224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FC5AB6E-BA83-46C2-7108-0543A5413599}"/>
              </a:ext>
            </a:extLst>
          </p:cNvPr>
          <p:cNvGrpSpPr/>
          <p:nvPr/>
        </p:nvGrpSpPr>
        <p:grpSpPr>
          <a:xfrm>
            <a:off x="3222723" y="4119339"/>
            <a:ext cx="2592464" cy="2568685"/>
            <a:chOff x="3032223" y="4182839"/>
            <a:chExt cx="2592464" cy="2568685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06FF018-C5D9-3F82-540D-A052E233F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32"/>
            <a:stretch/>
          </p:blipFill>
          <p:spPr>
            <a:xfrm>
              <a:off x="3038573" y="4227920"/>
              <a:ext cx="2586114" cy="1920964"/>
            </a:xfrm>
            <a:prstGeom prst="rect">
              <a:avLst/>
            </a:prstGeom>
          </p:spPr>
        </p:pic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F27FA57-AEE8-69F4-D455-D1961AF3F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611" y="4302721"/>
              <a:ext cx="0" cy="16936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9E723B7-2794-8051-0604-1061D291DD47}"/>
                </a:ext>
              </a:extLst>
            </p:cNvPr>
            <p:cNvCxnSpPr>
              <a:cxnSpLocks/>
            </p:cNvCxnSpPr>
            <p:nvPr/>
          </p:nvCxnSpPr>
          <p:spPr>
            <a:xfrm>
              <a:off x="3032223" y="5617044"/>
              <a:ext cx="23361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FC4F1CE-140E-167C-8276-B0F3B8342656}"/>
                </a:ext>
              </a:extLst>
            </p:cNvPr>
            <p:cNvSpPr txBox="1"/>
            <p:nvPr/>
          </p:nvSpPr>
          <p:spPr>
            <a:xfrm>
              <a:off x="3119953" y="6166749"/>
              <a:ext cx="24849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en-US" sz="1600" b="1">
                  <a:solidFill>
                    <a:srgbClr val="FF0000"/>
                  </a:solidFill>
                </a:rPr>
                <a:t> </a:t>
              </a:r>
              <a:r>
                <a:rPr lang="en-US" altLang="en-US" sz="1600" b="1"/>
                <a:t>P</a:t>
              </a:r>
              <a:r>
                <a:rPr lang="en-US" altLang="en-US" sz="1600" b="1" baseline="-25000"/>
                <a:t>c </a:t>
              </a:r>
              <a:r>
                <a:rPr lang="en-US" altLang="en-US" sz="1600" b="1">
                  <a:solidFill>
                    <a:srgbClr val="FF0000"/>
                  </a:solidFill>
                </a:rPr>
                <a:t>has been rotated around </a:t>
              </a:r>
              <a:r>
                <a:rPr lang="en-US" altLang="en-US" sz="1600" b="1"/>
                <a:t>P</a:t>
              </a:r>
              <a:r>
                <a:rPr lang="en-US" altLang="en-US" sz="1600" b="1" baseline="-25000"/>
                <a:t>t</a:t>
              </a:r>
              <a:r>
                <a:rPr lang="en-US" altLang="en-US" sz="1600" b="1">
                  <a:solidFill>
                    <a:srgbClr val="FF0000"/>
                  </a:solidFill>
                </a:rPr>
                <a:t> by </a:t>
              </a:r>
              <a:r>
                <a:rPr lang="el-GR" altLang="en-US" sz="1600" b="1">
                  <a:solidFill>
                    <a:srgbClr val="FF0000"/>
                  </a:solidFill>
                </a:rPr>
                <a:t>θ</a:t>
              </a:r>
              <a:endParaRPr lang="en-US" altLang="en-US" sz="1600" b="1">
                <a:solidFill>
                  <a:srgbClr val="FF0000"/>
                </a:solidFill>
              </a:endParaRP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C36D5C70-A854-86D3-CD44-0D49313D3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 rot="19432522">
              <a:off x="4128611" y="4182839"/>
              <a:ext cx="711447" cy="489526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9AFFD28-E732-FAA0-42F9-B6DB61429426}"/>
                </a:ext>
              </a:extLst>
            </p:cNvPr>
            <p:cNvSpPr/>
            <p:nvPr/>
          </p:nvSpPr>
          <p:spPr>
            <a:xfrm>
              <a:off x="3976199" y="5177944"/>
              <a:ext cx="52243" cy="5224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E6E41BD-BF8F-6805-DF7E-935D7149D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3131" y="4451585"/>
              <a:ext cx="569503" cy="7626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9ECC434-CEE9-DC1A-543F-10F6017B0C5C}"/>
                </a:ext>
              </a:extLst>
            </p:cNvPr>
            <p:cNvSpPr txBox="1"/>
            <p:nvPr/>
          </p:nvSpPr>
          <p:spPr>
            <a:xfrm>
              <a:off x="4169098" y="4802636"/>
              <a:ext cx="2992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l-GR" altLang="en-US" sz="1200" b="1"/>
                <a:t>θ</a:t>
              </a:r>
              <a:endParaRPr lang="en-US" altLang="en-US" sz="1200" b="1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9C66E208-15C0-F7A6-E2FD-F1839C987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663" t="8583" r="26714" b="11444"/>
            <a:stretch/>
          </p:blipFill>
          <p:spPr>
            <a:xfrm>
              <a:off x="4484616" y="4550150"/>
              <a:ext cx="711447" cy="489526"/>
            </a:xfrm>
            <a:prstGeom prst="rect">
              <a:avLst/>
            </a:prstGeom>
          </p:spPr>
        </p:pic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E5AECF-F6C0-B11B-0ED9-45B92ECCA5FB}"/>
                </a:ext>
              </a:extLst>
            </p:cNvPr>
            <p:cNvSpPr/>
            <p:nvPr/>
          </p:nvSpPr>
          <p:spPr>
            <a:xfrm>
              <a:off x="4542634" y="4439984"/>
              <a:ext cx="268578" cy="346966"/>
            </a:xfrm>
            <a:custGeom>
              <a:avLst/>
              <a:gdLst>
                <a:gd name="connsiteX0" fmla="*/ 234950 w 234950"/>
                <a:gd name="connsiteY0" fmla="*/ 317500 h 317500"/>
                <a:gd name="connsiteX1" fmla="*/ 184150 w 234950"/>
                <a:gd name="connsiteY1" fmla="*/ 152400 h 317500"/>
                <a:gd name="connsiteX2" fmla="*/ 0 w 234950"/>
                <a:gd name="connsiteY2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317500">
                  <a:moveTo>
                    <a:pt x="234950" y="317500"/>
                  </a:moveTo>
                  <a:cubicBezTo>
                    <a:pt x="229129" y="261408"/>
                    <a:pt x="223308" y="205317"/>
                    <a:pt x="184150" y="152400"/>
                  </a:cubicBezTo>
                  <a:cubicBezTo>
                    <a:pt x="144992" y="99483"/>
                    <a:pt x="72496" y="49741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A4197F8-7D6E-60AF-2F0F-1EF1E9424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2810" y="4789852"/>
              <a:ext cx="818723" cy="4142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D9F99549-A8CD-FD18-E7A3-55BF6EB6E39E}"/>
              </a:ext>
            </a:extLst>
          </p:cNvPr>
          <p:cNvSpPr txBox="1"/>
          <p:nvPr/>
        </p:nvSpPr>
        <p:spPr>
          <a:xfrm rot="21150718">
            <a:off x="6620844" y="4882581"/>
            <a:ext cx="177893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en-US"/>
              <a:t>Follow the same steps for scaling</a:t>
            </a:r>
          </a:p>
        </p:txBody>
      </p:sp>
    </p:spTree>
    <p:extLst>
      <p:ext uri="{BB962C8B-B14F-4D97-AF65-F5344CB8AC3E}">
        <p14:creationId xmlns:p14="http://schemas.microsoft.com/office/powerpoint/2010/main" val="5965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841560-D558-4A36-31CF-FFA971CD15AD}"/>
              </a:ext>
            </a:extLst>
          </p:cNvPr>
          <p:cNvSpPr txBox="1"/>
          <p:nvPr/>
        </p:nvSpPr>
        <p:spPr>
          <a:xfrm>
            <a:off x="266700" y="395590"/>
            <a:ext cx="4768850" cy="1603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30835">
              <a:lnSpc>
                <a:spcPct val="107000"/>
              </a:lnSpc>
              <a:spcAft>
                <a:spcPts val="800"/>
              </a:spcAft>
            </a:pPr>
            <a:r>
              <a:rPr lang="en-SG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 game, a character can perform transformations on objects using matrices. </a:t>
            </a:r>
            <a:endParaRPr lang="en-SG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30835">
              <a:lnSpc>
                <a:spcPct val="107000"/>
              </a:lnSpc>
              <a:spcAft>
                <a:spcPts val="800"/>
              </a:spcAft>
            </a:pPr>
            <a:r>
              <a:rPr lang="en-SG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 the following scenario:</a:t>
            </a:r>
            <a:endParaRPr lang="en-SG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30835">
              <a:lnSpc>
                <a:spcPct val="107000"/>
              </a:lnSpc>
              <a:spcAft>
                <a:spcPts val="800"/>
              </a:spcAft>
            </a:pPr>
            <a:r>
              <a:rPr lang="en-SG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character has two objects, A and B, with coordinates A(3, 4) and B(-3, 4).</a:t>
            </a:r>
            <a:endParaRPr lang="en-SG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EF997-EC84-419C-1984-754041E96BED}"/>
              </a:ext>
            </a:extLst>
          </p:cNvPr>
          <p:cNvSpPr txBox="1"/>
          <p:nvPr/>
        </p:nvSpPr>
        <p:spPr>
          <a:xfrm>
            <a:off x="383215" y="2097009"/>
            <a:ext cx="4569785" cy="87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330835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SG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rotation matrix, denoted as R(θ), required to align object A's position to object B's, when rotating about the origin?</a:t>
            </a:r>
            <a:endParaRPr lang="en-SG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1FF4D-2EE8-AAE0-180E-A90A64705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1251"/>
          <a:stretch/>
        </p:blipFill>
        <p:spPr>
          <a:xfrm>
            <a:off x="4953000" y="496182"/>
            <a:ext cx="3661782" cy="2500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93048E-7184-8A23-A8AE-E7CCD901C71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7150" y="767295"/>
            <a:ext cx="291690" cy="299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3396A4-07BA-A5F2-E35B-AA3316BDBC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5491" y="778574"/>
            <a:ext cx="293688" cy="2996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377C8D-E097-B077-BA4A-238B8020A762}"/>
              </a:ext>
            </a:extLst>
          </p:cNvPr>
          <p:cNvCxnSpPr>
            <a:cxnSpLocks/>
          </p:cNvCxnSpPr>
          <p:nvPr/>
        </p:nvCxnSpPr>
        <p:spPr>
          <a:xfrm flipV="1">
            <a:off x="6783891" y="917136"/>
            <a:ext cx="1039104" cy="1397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8090AC-711B-BDAB-D4BB-850F23086021}"/>
              </a:ext>
            </a:extLst>
          </p:cNvPr>
          <p:cNvCxnSpPr>
            <a:cxnSpLocks/>
          </p:cNvCxnSpPr>
          <p:nvPr/>
        </p:nvCxnSpPr>
        <p:spPr>
          <a:xfrm flipH="1" flipV="1">
            <a:off x="5762335" y="917136"/>
            <a:ext cx="1027906" cy="1391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CF620B-E0B1-738D-A46D-4D5F87088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56" t="2585" r="64076" b="1029"/>
          <a:stretch/>
        </p:blipFill>
        <p:spPr>
          <a:xfrm>
            <a:off x="6881066" y="2076379"/>
            <a:ext cx="495300" cy="787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4A1318-7640-53F6-DA96-44AC382F1720}"/>
              </a:ext>
            </a:extLst>
          </p:cNvPr>
          <p:cNvSpPr txBox="1"/>
          <p:nvPr/>
        </p:nvSpPr>
        <p:spPr>
          <a:xfrm>
            <a:off x="7416595" y="447073"/>
            <a:ext cx="81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A(3, 4) </a:t>
            </a:r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E5729A-AA03-7340-7E24-8CC974D4D33D}"/>
              </a:ext>
            </a:extLst>
          </p:cNvPr>
          <p:cNvSpPr txBox="1"/>
          <p:nvPr/>
        </p:nvSpPr>
        <p:spPr>
          <a:xfrm>
            <a:off x="5357189" y="452712"/>
            <a:ext cx="91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B(-3, 4) </a:t>
            </a:r>
            <a:endParaRPr lang="en-S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CD7EF3-11D4-6DF8-AF3C-2049D43B933D}"/>
              </a:ext>
            </a:extLst>
          </p:cNvPr>
          <p:cNvSpPr txBox="1"/>
          <p:nvPr/>
        </p:nvSpPr>
        <p:spPr>
          <a:xfrm>
            <a:off x="905960" y="3764110"/>
            <a:ext cx="252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cos(</a:t>
            </a:r>
            <a:r>
              <a:rPr lang="en-SG" sz="18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 = (</a:t>
            </a:r>
            <a:r>
              <a:rPr lang="en-SG" sz="1800" kern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A.B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 / (</a:t>
            </a:r>
            <a:r>
              <a:rPr lang="en-SG" sz="1800" kern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|A|</a:t>
            </a:r>
            <a:r>
              <a:rPr lang="en-SG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|B|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 </a:t>
            </a:r>
            <a:endParaRPr lang="en-S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D2F02D-3637-C1EB-1B36-75D841941F76}"/>
              </a:ext>
            </a:extLst>
          </p:cNvPr>
          <p:cNvSpPr txBox="1"/>
          <p:nvPr/>
        </p:nvSpPr>
        <p:spPr>
          <a:xfrm>
            <a:off x="383215" y="3302624"/>
            <a:ext cx="108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SG" kern="0" dirty="0">
                <a:solidFill>
                  <a:srgbClr val="000000"/>
                </a:solidFill>
                <a:latin typeface="Calibri" panose="020F0502020204030204" pitchFamily="34" charset="0"/>
              </a:rPr>
              <a:t>) Find 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</a:t>
            </a:r>
            <a:r>
              <a:rPr lang="en-SG" kern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5A8682-A354-C9F8-0112-C64084276F6A}"/>
              </a:ext>
            </a:extLst>
          </p:cNvPr>
          <p:cNvSpPr txBox="1"/>
          <p:nvPr/>
        </p:nvSpPr>
        <p:spPr>
          <a:xfrm>
            <a:off x="905960" y="4251512"/>
            <a:ext cx="3714750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30835" lvl="0">
              <a:lnSpc>
                <a:spcPct val="107000"/>
              </a:lnSpc>
            </a:pPr>
            <a:r>
              <a:rPr lang="en-SG" sz="1800" kern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A.B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(3 * -3) + 4 * 4) = 7</a:t>
            </a:r>
          </a:p>
          <a:p>
            <a:pPr marR="330835" lvl="0">
              <a:lnSpc>
                <a:spcPct val="107000"/>
              </a:lnSpc>
            </a:pPr>
            <a:r>
              <a:rPr lang="en-SG" sz="1800" kern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|A|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sqrt(3^2 + 4^2) = 5</a:t>
            </a:r>
          </a:p>
          <a:p>
            <a:pPr marR="330835" lvl="0">
              <a:lnSpc>
                <a:spcPct val="107000"/>
              </a:lnSpc>
            </a:pPr>
            <a:r>
              <a:rPr lang="en-SG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|B|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sqrt(-3^2 + 4^2) = 5</a:t>
            </a:r>
            <a:endParaRPr lang="en-S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D4F784-0D44-0051-34AA-0D85F09D8591}"/>
              </a:ext>
            </a:extLst>
          </p:cNvPr>
          <p:cNvSpPr txBox="1"/>
          <p:nvPr/>
        </p:nvSpPr>
        <p:spPr>
          <a:xfrm>
            <a:off x="971550" y="5430633"/>
            <a:ext cx="292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</a:t>
            </a:r>
            <a:r>
              <a:rPr lang="en-SG" sz="1800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arccos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(7 / (5 * 5))</a:t>
            </a:r>
            <a:endParaRPr lang="en-S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6623DC-3F45-6723-54E0-402A5440CD0E}"/>
              </a:ext>
            </a:extLst>
          </p:cNvPr>
          <p:cNvSpPr txBox="1"/>
          <p:nvPr/>
        </p:nvSpPr>
        <p:spPr>
          <a:xfrm>
            <a:off x="971550" y="5787781"/>
            <a:ext cx="3437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= </a:t>
            </a:r>
            <a:r>
              <a:rPr lang="en-SG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1.287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radians (</a:t>
            </a:r>
            <a:r>
              <a:rPr lang="en-SG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73.74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degrees)</a:t>
            </a:r>
            <a:endParaRPr lang="en-S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2BC759-A0B1-A0EA-7758-F525653E507D}"/>
              </a:ext>
            </a:extLst>
          </p:cNvPr>
          <p:cNvSpPr txBox="1"/>
          <p:nvPr/>
        </p:nvSpPr>
        <p:spPr>
          <a:xfrm>
            <a:off x="4850614" y="3313826"/>
            <a:ext cx="3172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SG" kern="0" dirty="0">
                <a:solidFill>
                  <a:srgbClr val="000000"/>
                </a:solidFill>
                <a:latin typeface="Calibri" panose="020F0502020204030204" pitchFamily="34" charset="0"/>
              </a:rPr>
              <a:t>) Find the rotation matrix, R(</a:t>
            </a:r>
            <a:r>
              <a:rPr lang="en-SG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θ)</a:t>
            </a:r>
            <a:r>
              <a:rPr lang="en-SG" kern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4">
                <a:extLst>
                  <a:ext uri="{FF2B5EF4-FFF2-40B4-BE49-F238E27FC236}">
                    <a16:creationId xmlns:a16="http://schemas.microsoft.com/office/drawing/2014/main" id="{0A4CA27F-0BAD-D4E4-0306-1697DFDDB036}"/>
                  </a:ext>
                </a:extLst>
              </p:cNvPr>
              <p:cNvSpPr txBox="1"/>
              <p:nvPr/>
            </p:nvSpPr>
            <p:spPr bwMode="auto">
              <a:xfrm>
                <a:off x="4868372" y="3793384"/>
                <a:ext cx="3786602" cy="826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SG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 dirty="0"/>
              </a:p>
            </p:txBody>
          </p:sp>
        </mc:Choice>
        <mc:Fallback xmlns="">
          <p:sp>
            <p:nvSpPr>
              <p:cNvPr id="49" name="Object 4">
                <a:extLst>
                  <a:ext uri="{FF2B5EF4-FFF2-40B4-BE49-F238E27FC236}">
                    <a16:creationId xmlns:a16="http://schemas.microsoft.com/office/drawing/2014/main" id="{0A4CA27F-0BAD-D4E4-0306-1697DFDDB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8372" y="3793384"/>
                <a:ext cx="3786602" cy="826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4">
                <a:extLst>
                  <a:ext uri="{FF2B5EF4-FFF2-40B4-BE49-F238E27FC236}">
                    <a16:creationId xmlns:a16="http://schemas.microsoft.com/office/drawing/2014/main" id="{5D942A48-57D1-57A8-DBBE-F72AE302FEEE}"/>
                  </a:ext>
                </a:extLst>
              </p:cNvPr>
              <p:cNvSpPr txBox="1"/>
              <p:nvPr/>
            </p:nvSpPr>
            <p:spPr bwMode="auto">
              <a:xfrm>
                <a:off x="5179484" y="5060185"/>
                <a:ext cx="3437352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 dirty="0"/>
              </a:p>
            </p:txBody>
          </p:sp>
        </mc:Choice>
        <mc:Fallback xmlns="">
          <p:sp>
            <p:nvSpPr>
              <p:cNvPr id="50" name="Object 4">
                <a:extLst>
                  <a:ext uri="{FF2B5EF4-FFF2-40B4-BE49-F238E27FC236}">
                    <a16:creationId xmlns:a16="http://schemas.microsoft.com/office/drawing/2014/main" id="{5D942A48-57D1-57A8-DBBE-F72AE302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9484" y="5060185"/>
                <a:ext cx="3437352" cy="7387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316446-F42C-CF2F-2A5C-13D957589CAD}"/>
              </a:ext>
            </a:extLst>
          </p:cNvPr>
          <p:cNvCxnSpPr>
            <a:stCxn id="49" idx="2"/>
          </p:cNvCxnSpPr>
          <p:nvPr/>
        </p:nvCxnSpPr>
        <p:spPr>
          <a:xfrm>
            <a:off x="6761673" y="4620378"/>
            <a:ext cx="0" cy="35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C42C6D-3A4C-12D8-4718-4155D2ED1AF7}"/>
              </a:ext>
            </a:extLst>
          </p:cNvPr>
          <p:cNvGrpSpPr/>
          <p:nvPr/>
        </p:nvGrpSpPr>
        <p:grpSpPr>
          <a:xfrm>
            <a:off x="6231377" y="1267735"/>
            <a:ext cx="1072066" cy="1463151"/>
            <a:chOff x="6231377" y="1267735"/>
            <a:chExt cx="1072066" cy="14631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41B426-3B94-D8E8-DC1E-182E29DDA0CB}"/>
                </a:ext>
              </a:extLst>
            </p:cNvPr>
            <p:cNvSpPr txBox="1"/>
            <p:nvPr/>
          </p:nvSpPr>
          <p:spPr>
            <a:xfrm>
              <a:off x="6324997" y="1267735"/>
              <a:ext cx="44874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l-GR" altLang="en-US" sz="2400" b="1">
                  <a:solidFill>
                    <a:srgbClr val="FF0000"/>
                  </a:solidFill>
                </a:rPr>
                <a:t>θ</a:t>
              </a:r>
              <a:endParaRPr lang="en-US" altLang="en-US" sz="2400" b="1">
                <a:solidFill>
                  <a:srgbClr val="FF0000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46498B30-77DE-5418-629E-EC1C42FDDD5F}"/>
                </a:ext>
              </a:extLst>
            </p:cNvPr>
            <p:cNvSpPr/>
            <p:nvPr/>
          </p:nvSpPr>
          <p:spPr>
            <a:xfrm>
              <a:off x="6231377" y="1658820"/>
              <a:ext cx="1072066" cy="1072066"/>
            </a:xfrm>
            <a:prstGeom prst="arc">
              <a:avLst>
                <a:gd name="adj1" fmla="val 13577045"/>
                <a:gd name="adj2" fmla="val 18883426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7427939-E636-7542-7EBB-134863DB0108}"/>
              </a:ext>
            </a:extLst>
          </p:cNvPr>
          <p:cNvSpPr txBox="1"/>
          <p:nvPr/>
        </p:nvSpPr>
        <p:spPr>
          <a:xfrm>
            <a:off x="2169610" y="6491720"/>
            <a:ext cx="3113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/>
              <a:t>https://openomnia.com/matrix-multiplication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FC1182-C016-7B6F-B167-90A7DC1BB0E4}"/>
              </a:ext>
            </a:extLst>
          </p:cNvPr>
          <p:cNvSpPr txBox="1"/>
          <p:nvPr/>
        </p:nvSpPr>
        <p:spPr>
          <a:xfrm>
            <a:off x="199963" y="6491720"/>
            <a:ext cx="1969647" cy="2769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1200"/>
              <a:t>Online matrix multiplication!</a:t>
            </a:r>
          </a:p>
        </p:txBody>
      </p:sp>
    </p:spTree>
    <p:extLst>
      <p:ext uri="{BB962C8B-B14F-4D97-AF65-F5344CB8AC3E}">
        <p14:creationId xmlns:p14="http://schemas.microsoft.com/office/powerpoint/2010/main" val="391455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45" grpId="0"/>
      <p:bldP spid="47" grpId="0"/>
      <p:bldP spid="48" grpId="0"/>
      <p:bldP spid="49" grpId="0"/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841560-D558-4A36-31CF-FFA971CD15AD}"/>
              </a:ext>
            </a:extLst>
          </p:cNvPr>
          <p:cNvSpPr txBox="1"/>
          <p:nvPr/>
        </p:nvSpPr>
        <p:spPr>
          <a:xfrm>
            <a:off x="243820" y="311975"/>
            <a:ext cx="221363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30835">
              <a:lnSpc>
                <a:spcPct val="107000"/>
              </a:lnSpc>
              <a:spcAft>
                <a:spcPts val="800"/>
              </a:spcAft>
            </a:pPr>
            <a:r>
              <a:rPr lang="en-SG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Let’s check …</a:t>
            </a:r>
            <a:endParaRPr lang="en-SG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F17114-B3A4-2E0A-6C25-21FB5532A3AB}"/>
              </a:ext>
            </a:extLst>
          </p:cNvPr>
          <p:cNvGrpSpPr/>
          <p:nvPr/>
        </p:nvGrpSpPr>
        <p:grpSpPr>
          <a:xfrm>
            <a:off x="211069" y="1123735"/>
            <a:ext cx="3865384" cy="738798"/>
            <a:chOff x="211069" y="1123735"/>
            <a:chExt cx="3865384" cy="738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Object 4">
                  <a:extLst>
                    <a:ext uri="{FF2B5EF4-FFF2-40B4-BE49-F238E27FC236}">
                      <a16:creationId xmlns:a16="http://schemas.microsoft.com/office/drawing/2014/main" id="{E6F37DBF-4851-BE1D-403F-584865255556}"/>
                    </a:ext>
                  </a:extLst>
                </p:cNvPr>
                <p:cNvSpPr txBox="1"/>
                <p:nvPr/>
              </p:nvSpPr>
              <p:spPr bwMode="auto">
                <a:xfrm>
                  <a:off x="211069" y="1123735"/>
                  <a:ext cx="3437352" cy="7387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SG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2400" i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1.287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SG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SG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2400" i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1.287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SG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2400" i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1.287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SG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2400" i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1.287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  <m:r>
                          <a:rPr lang="en-SG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 sz="2400"/>
                </a:p>
              </p:txBody>
            </p:sp>
          </mc:Choice>
          <mc:Fallback xmlns="">
            <p:sp>
              <p:nvSpPr>
                <p:cNvPr id="2" name="Object 4">
                  <a:extLst>
                    <a:ext uri="{FF2B5EF4-FFF2-40B4-BE49-F238E27FC236}">
                      <a16:creationId xmlns:a16="http://schemas.microsoft.com/office/drawing/2014/main" id="{E6F37DBF-4851-BE1D-403F-584865255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1069" y="1123735"/>
                  <a:ext cx="3437352" cy="7387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bject 4">
                  <a:extLst>
                    <a:ext uri="{FF2B5EF4-FFF2-40B4-BE49-F238E27FC236}">
                      <a16:creationId xmlns:a16="http://schemas.microsoft.com/office/drawing/2014/main" id="{CFB48074-3EE5-3565-857A-3E57B6829EF0}"/>
                    </a:ext>
                  </a:extLst>
                </p:cNvPr>
                <p:cNvSpPr txBox="1"/>
                <p:nvPr/>
              </p:nvSpPr>
              <p:spPr bwMode="auto">
                <a:xfrm>
                  <a:off x="3514077" y="1123735"/>
                  <a:ext cx="562376" cy="7387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eqArr>
                          </m:e>
                        </m:d>
                        <m:r>
                          <a:rPr lang="en-SG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 sz="2400"/>
                </a:p>
              </p:txBody>
            </p:sp>
          </mc:Choice>
          <mc:Fallback xmlns="">
            <p:sp>
              <p:nvSpPr>
                <p:cNvPr id="3" name="Object 4">
                  <a:extLst>
                    <a:ext uri="{FF2B5EF4-FFF2-40B4-BE49-F238E27FC236}">
                      <a16:creationId xmlns:a16="http://schemas.microsoft.com/office/drawing/2014/main" id="{CFB48074-3EE5-3565-857A-3E57B6829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14077" y="1123735"/>
                  <a:ext cx="562376" cy="7387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7B61E9B3-AC46-C97C-997D-13116F996693}"/>
                  </a:ext>
                </a:extLst>
              </p:cNvPr>
              <p:cNvSpPr txBox="1"/>
              <p:nvPr/>
            </p:nvSpPr>
            <p:spPr bwMode="auto">
              <a:xfrm>
                <a:off x="1558367" y="2225677"/>
                <a:ext cx="2111594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0.28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.96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.96</m:t>
                                </m:r>
                              </m:e>
                              <m:e>
                                <m:r>
                                  <a:rPr lang="en-SG" sz="2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0.28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7B61E9B3-AC46-C97C-997D-13116F996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8367" y="2225677"/>
                <a:ext cx="2111594" cy="738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8DE416FD-5277-08AB-36DA-3BCA95BE3966}"/>
                  </a:ext>
                </a:extLst>
              </p:cNvPr>
              <p:cNvSpPr txBox="1"/>
              <p:nvPr/>
            </p:nvSpPr>
            <p:spPr bwMode="auto">
              <a:xfrm>
                <a:off x="3514077" y="2225677"/>
                <a:ext cx="562376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8DE416FD-5277-08AB-36DA-3BCA95BE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4077" y="2225677"/>
                <a:ext cx="562376" cy="7387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401DF46A-AF00-1533-A404-2B3ACA43DC3E}"/>
                  </a:ext>
                </a:extLst>
              </p:cNvPr>
              <p:cNvSpPr txBox="1"/>
              <p:nvPr/>
            </p:nvSpPr>
            <p:spPr bwMode="auto">
              <a:xfrm>
                <a:off x="584126" y="3327619"/>
                <a:ext cx="3119271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0.28 ∗ 3 + −0.96 ∗ 4 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0.96 ∗ 3+ 0.28 ∗ 4 </m:t>
                              </m:r>
                            </m:e>
                          </m:eqArr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401DF46A-AF00-1533-A404-2B3ACA43D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126" y="3327619"/>
                <a:ext cx="3119271" cy="7387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E6B29C15-5E2C-8D56-DF52-C971DF3E8A4B}"/>
                  </a:ext>
                </a:extLst>
              </p:cNvPr>
              <p:cNvSpPr txBox="1"/>
              <p:nvPr/>
            </p:nvSpPr>
            <p:spPr bwMode="auto">
              <a:xfrm>
                <a:off x="1070204" y="4429561"/>
                <a:ext cx="2147115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0.84  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 −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3.84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2.88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1.12</m:t>
                              </m:r>
                            </m:e>
                          </m:eqArr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E6B29C15-5E2C-8D56-DF52-C971DF3E8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0204" y="4429561"/>
                <a:ext cx="2147115" cy="7387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AF2C343B-9571-CD51-6921-0AC2B50A763C}"/>
                  </a:ext>
                </a:extLst>
              </p:cNvPr>
              <p:cNvSpPr txBox="1"/>
              <p:nvPr/>
            </p:nvSpPr>
            <p:spPr bwMode="auto">
              <a:xfrm>
                <a:off x="1715151" y="5531504"/>
                <a:ext cx="857221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SG" sz="2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SG" sz="2400"/>
              </a:p>
            </p:txBody>
          </p:sp>
        </mc:Choice>
        <mc:Fallback xmlns=""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AF2C343B-9571-CD51-6921-0AC2B50A7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5151" y="5531504"/>
                <a:ext cx="857221" cy="7387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924884-005E-39F2-A53D-2DF5C8E80C24}"/>
              </a:ext>
            </a:extLst>
          </p:cNvPr>
          <p:cNvCxnSpPr>
            <a:endCxn id="13" idx="0"/>
          </p:cNvCxnSpPr>
          <p:nvPr/>
        </p:nvCxnSpPr>
        <p:spPr>
          <a:xfrm>
            <a:off x="2143761" y="3054350"/>
            <a:ext cx="1" cy="2732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E95BE1-AC6E-3569-BA6A-5858525C8FA3}"/>
              </a:ext>
            </a:extLst>
          </p:cNvPr>
          <p:cNvCxnSpPr/>
          <p:nvPr/>
        </p:nvCxnSpPr>
        <p:spPr>
          <a:xfrm>
            <a:off x="2143760" y="1931024"/>
            <a:ext cx="1" cy="2732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7B27DC-B4B1-C934-E576-ACCD66AC4E40}"/>
              </a:ext>
            </a:extLst>
          </p:cNvPr>
          <p:cNvCxnSpPr/>
          <p:nvPr/>
        </p:nvCxnSpPr>
        <p:spPr>
          <a:xfrm>
            <a:off x="2146002" y="4156292"/>
            <a:ext cx="1" cy="2732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15359-5708-628D-9C1A-777CCF95D7AD}"/>
              </a:ext>
            </a:extLst>
          </p:cNvPr>
          <p:cNvCxnSpPr/>
          <p:nvPr/>
        </p:nvCxnSpPr>
        <p:spPr>
          <a:xfrm>
            <a:off x="2153920" y="5258234"/>
            <a:ext cx="1" cy="2732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24977F8-36D0-E263-6501-2F1D843A63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b="31251"/>
          <a:stretch/>
        </p:blipFill>
        <p:spPr>
          <a:xfrm>
            <a:off x="4953000" y="496182"/>
            <a:ext cx="3661782" cy="25004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A1C7AA-CC84-6CC2-D9A3-0266C0A095B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7150" y="767295"/>
            <a:ext cx="291690" cy="2996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3A1F5B-9475-7F0E-7400-F53527509F3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5491" y="778574"/>
            <a:ext cx="293688" cy="29968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DF56E3-3318-5291-E484-F161EF613DF7}"/>
              </a:ext>
            </a:extLst>
          </p:cNvPr>
          <p:cNvCxnSpPr>
            <a:cxnSpLocks/>
          </p:cNvCxnSpPr>
          <p:nvPr/>
        </p:nvCxnSpPr>
        <p:spPr>
          <a:xfrm flipV="1">
            <a:off x="6783891" y="917136"/>
            <a:ext cx="1039104" cy="1397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841D6A-155C-BE4F-C90B-C2C3E9D64219}"/>
              </a:ext>
            </a:extLst>
          </p:cNvPr>
          <p:cNvCxnSpPr>
            <a:cxnSpLocks/>
          </p:cNvCxnSpPr>
          <p:nvPr/>
        </p:nvCxnSpPr>
        <p:spPr>
          <a:xfrm flipH="1" flipV="1">
            <a:off x="5762335" y="917136"/>
            <a:ext cx="1027906" cy="1391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A43CB1-A125-04C5-DC02-DF90328B83D0}"/>
              </a:ext>
            </a:extLst>
          </p:cNvPr>
          <p:cNvSpPr txBox="1"/>
          <p:nvPr/>
        </p:nvSpPr>
        <p:spPr>
          <a:xfrm>
            <a:off x="7416595" y="447073"/>
            <a:ext cx="81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A(3, 4) </a:t>
            </a:r>
            <a:endParaRPr lang="en-SG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90EF28-8E37-AC56-AD60-0471F53DB54B}"/>
              </a:ext>
            </a:extLst>
          </p:cNvPr>
          <p:cNvSpPr txBox="1"/>
          <p:nvPr/>
        </p:nvSpPr>
        <p:spPr>
          <a:xfrm>
            <a:off x="5357189" y="452712"/>
            <a:ext cx="91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B(-3, 4) </a:t>
            </a:r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4">
                <a:extLst>
                  <a:ext uri="{FF2B5EF4-FFF2-40B4-BE49-F238E27FC236}">
                    <a16:creationId xmlns:a16="http://schemas.microsoft.com/office/drawing/2014/main" id="{303C40B9-07BC-250B-B769-39D1D5F4B463}"/>
                  </a:ext>
                </a:extLst>
              </p:cNvPr>
              <p:cNvSpPr txBox="1"/>
              <p:nvPr/>
            </p:nvSpPr>
            <p:spPr bwMode="auto">
              <a:xfrm>
                <a:off x="4868372" y="3876913"/>
                <a:ext cx="3786602" cy="826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SG" sz="2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SG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bject 4">
                <a:extLst>
                  <a:ext uri="{FF2B5EF4-FFF2-40B4-BE49-F238E27FC236}">
                    <a16:creationId xmlns:a16="http://schemas.microsoft.com/office/drawing/2014/main" id="{303C40B9-07BC-250B-B769-39D1D5F4B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8372" y="3876913"/>
                <a:ext cx="3786602" cy="8269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4">
                <a:extLst>
                  <a:ext uri="{FF2B5EF4-FFF2-40B4-BE49-F238E27FC236}">
                    <a16:creationId xmlns:a16="http://schemas.microsoft.com/office/drawing/2014/main" id="{B6F99036-5010-32B2-835E-48F4C34A9AD9}"/>
                  </a:ext>
                </a:extLst>
              </p:cNvPr>
              <p:cNvSpPr txBox="1"/>
              <p:nvPr/>
            </p:nvSpPr>
            <p:spPr bwMode="auto">
              <a:xfrm>
                <a:off x="5179484" y="5143714"/>
                <a:ext cx="3437352" cy="7387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SG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SG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1.287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br>
                  <a:rPr lang="en-SG" sz="2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SG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bject 4">
                <a:extLst>
                  <a:ext uri="{FF2B5EF4-FFF2-40B4-BE49-F238E27FC236}">
                    <a16:creationId xmlns:a16="http://schemas.microsoft.com/office/drawing/2014/main" id="{B6F99036-5010-32B2-835E-48F4C34A9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9484" y="5143714"/>
                <a:ext cx="3437352" cy="7387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B863B0-8849-B15B-83E7-E047F0556C26}"/>
              </a:ext>
            </a:extLst>
          </p:cNvPr>
          <p:cNvCxnSpPr>
            <a:stCxn id="46" idx="2"/>
          </p:cNvCxnSpPr>
          <p:nvPr/>
        </p:nvCxnSpPr>
        <p:spPr>
          <a:xfrm>
            <a:off x="6761673" y="4703907"/>
            <a:ext cx="0" cy="354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C48E8FD-55E0-F394-6444-3297CD612602}"/>
              </a:ext>
            </a:extLst>
          </p:cNvPr>
          <p:cNvSpPr txBox="1"/>
          <p:nvPr/>
        </p:nvSpPr>
        <p:spPr>
          <a:xfrm>
            <a:off x="6324997" y="1267735"/>
            <a:ext cx="448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l-GR" altLang="en-US" sz="2400" b="1">
                <a:solidFill>
                  <a:srgbClr val="FF0000"/>
                </a:solidFill>
              </a:rPr>
              <a:t>θ</a:t>
            </a:r>
            <a:endParaRPr lang="en-US" altLang="en-US" sz="2400" b="1">
              <a:solidFill>
                <a:srgbClr val="FF0000"/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A3E369FC-FE53-6BEA-0AFA-3373F784BB7C}"/>
              </a:ext>
            </a:extLst>
          </p:cNvPr>
          <p:cNvSpPr/>
          <p:nvPr/>
        </p:nvSpPr>
        <p:spPr>
          <a:xfrm>
            <a:off x="6231377" y="1658820"/>
            <a:ext cx="1072066" cy="1072066"/>
          </a:xfrm>
          <a:prstGeom prst="arc">
            <a:avLst>
              <a:gd name="adj1" fmla="val 13577045"/>
              <a:gd name="adj2" fmla="val 1888342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7" name="Graphic 56" descr="Checkmark with solid fill">
            <a:extLst>
              <a:ext uri="{FF2B5EF4-FFF2-40B4-BE49-F238E27FC236}">
                <a16:creationId xmlns:a16="http://schemas.microsoft.com/office/drawing/2014/main" id="{819EEAA1-36AF-54F2-181F-5278C7D943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92690" y="5531503"/>
            <a:ext cx="914400" cy="914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D5BBC16-241D-FA1B-DFF5-F68873FCC4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56" t="2585" r="64076" b="1029"/>
          <a:stretch/>
        </p:blipFill>
        <p:spPr>
          <a:xfrm>
            <a:off x="6881066" y="2076379"/>
            <a:ext cx="495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0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EF997-EC84-419C-1984-754041E96BED}"/>
              </a:ext>
            </a:extLst>
          </p:cNvPr>
          <p:cNvSpPr txBox="1"/>
          <p:nvPr/>
        </p:nvSpPr>
        <p:spPr>
          <a:xfrm>
            <a:off x="314705" y="281784"/>
            <a:ext cx="4569785" cy="11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330835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character then wants to rotate object A around a point P(1, 1) by 45 degrees anti-clockwise, what would be the sequence of transformations required?</a:t>
            </a:r>
            <a:endParaRPr lang="en-SG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D2F02D-3637-C1EB-1B36-75D841941F76}"/>
              </a:ext>
            </a:extLst>
          </p:cNvPr>
          <p:cNvSpPr txBox="1"/>
          <p:nvPr/>
        </p:nvSpPr>
        <p:spPr>
          <a:xfrm>
            <a:off x="795951" y="1604992"/>
            <a:ext cx="328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SG" kern="0">
                <a:solidFill>
                  <a:srgbClr val="000000"/>
                </a:solidFill>
                <a:latin typeface="Calibri" panose="020F0502020204030204" pitchFamily="34" charset="0"/>
              </a:rPr>
              <a:t>) Translate P by (-1, -2) to origin</a:t>
            </a:r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55187-E536-98A8-1355-CF0A05A028E7}"/>
              </a:ext>
            </a:extLst>
          </p:cNvPr>
          <p:cNvSpPr txBox="1"/>
          <p:nvPr/>
        </p:nvSpPr>
        <p:spPr>
          <a:xfrm>
            <a:off x="1671144" y="1948674"/>
            <a:ext cx="231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solidFill>
                  <a:srgbClr val="000000"/>
                </a:solidFill>
                <a:latin typeface="Calibri" panose="020F0502020204030204" pitchFamily="34" charset="0"/>
              </a:rPr>
              <a:t>(1, 2) + (-1, -2) = (0, 0)</a:t>
            </a:r>
            <a:endParaRPr lang="en-SG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D4C4A1C-F1E3-70C1-4EAD-404EC1A81E18}"/>
              </a:ext>
            </a:extLst>
          </p:cNvPr>
          <p:cNvGrpSpPr/>
          <p:nvPr/>
        </p:nvGrpSpPr>
        <p:grpSpPr>
          <a:xfrm>
            <a:off x="802301" y="3418274"/>
            <a:ext cx="4182436" cy="1985171"/>
            <a:chOff x="771046" y="3493943"/>
            <a:chExt cx="4182436" cy="19851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9D1A53-16F2-4261-FCAB-6343062205DB}"/>
                </a:ext>
              </a:extLst>
            </p:cNvPr>
            <p:cNvSpPr txBox="1"/>
            <p:nvPr/>
          </p:nvSpPr>
          <p:spPr>
            <a:xfrm>
              <a:off x="771046" y="3493943"/>
              <a:ext cx="41824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2</a:t>
              </a:r>
              <a:r>
                <a:rPr lang="en-SG" kern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) Rotate A(2, 2) around the origin by 45</a:t>
              </a:r>
              <a:r>
                <a:rPr lang="en-SG" kern="0" baseline="30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o</a:t>
              </a:r>
              <a:endParaRPr lang="en-SG" baseline="30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AB9A39-4F7B-2984-92AA-9345EC71DE0E}"/>
                </a:ext>
              </a:extLst>
            </p:cNvPr>
            <p:cNvSpPr txBox="1"/>
            <p:nvPr/>
          </p:nvSpPr>
          <p:spPr>
            <a:xfrm>
              <a:off x="1172853" y="3834106"/>
              <a:ext cx="22150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kern="0">
                  <a:solidFill>
                    <a:srgbClr val="00B050"/>
                  </a:solidFill>
                  <a:latin typeface="Calibri" panose="020F0502020204030204" pitchFamily="34" charset="0"/>
                </a:rPr>
                <a:t>45</a:t>
              </a:r>
              <a:r>
                <a:rPr lang="en-SG" kern="0" baseline="30000">
                  <a:solidFill>
                    <a:srgbClr val="00B050"/>
                  </a:solidFill>
                  <a:latin typeface="Calibri" panose="020F0502020204030204" pitchFamily="34" charset="0"/>
                </a:rPr>
                <a:t>o</a:t>
              </a:r>
              <a:r>
                <a:rPr lang="en-SG">
                  <a:solidFill>
                    <a:srgbClr val="00B050"/>
                  </a:solidFill>
                </a:rPr>
                <a:t> = 0.785 rads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88F5119-3772-CADC-3941-D60CF1FBEC5D}"/>
                </a:ext>
              </a:extLst>
            </p:cNvPr>
            <p:cNvGrpSpPr/>
            <p:nvPr/>
          </p:nvGrpSpPr>
          <p:grpSpPr>
            <a:xfrm>
              <a:off x="1163860" y="4232228"/>
              <a:ext cx="3107443" cy="620423"/>
              <a:chOff x="211069" y="1123735"/>
              <a:chExt cx="3437352" cy="7387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bject 4">
                    <a:extLst>
                      <a:ext uri="{FF2B5EF4-FFF2-40B4-BE49-F238E27FC236}">
                        <a16:creationId xmlns:a16="http://schemas.microsoft.com/office/drawing/2014/main" id="{576DAFF0-1B18-14B6-EA42-E7DB09F7BBB8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11069" y="1123735"/>
                    <a:ext cx="3437352" cy="73879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SG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SG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SG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SG" i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0.785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SG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SG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SG" i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0.785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SG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SG" i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0.785</m:t>
                                        </m:r>
                                      </m:e>
                                    </m:func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SG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SG" i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0.785</m:t>
                                        </m:r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  <m:r>
                            <a:rPr lang="en-SG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</m:oMath>
                      </m:oMathPara>
                    </a14:m>
                    <a:br>
                      <a:rPr lang="en-SG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a:br>
                    <a:endParaRPr lang="en-SG" dirty="0"/>
                  </a:p>
                </p:txBody>
              </p:sp>
            </mc:Choice>
            <mc:Fallback xmlns="">
              <p:sp>
                <p:nvSpPr>
                  <p:cNvPr id="29" name="Object 4">
                    <a:extLst>
                      <a:ext uri="{FF2B5EF4-FFF2-40B4-BE49-F238E27FC236}">
                        <a16:creationId xmlns:a16="http://schemas.microsoft.com/office/drawing/2014/main" id="{576DAFF0-1B18-14B6-EA42-E7DB09F7BB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1069" y="1123735"/>
                    <a:ext cx="3437352" cy="73879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bject 4">
                    <a:extLst>
                      <a:ext uri="{FF2B5EF4-FFF2-40B4-BE49-F238E27FC236}">
                        <a16:creationId xmlns:a16="http://schemas.microsoft.com/office/drawing/2014/main" id="{D403DF10-29A4-DB5F-4F05-E244F6DCB6AD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947611" y="1123735"/>
                    <a:ext cx="562375" cy="73879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SG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  <m:r>
                            <a:rPr lang="en-SG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 </m:t>
                          </m:r>
                        </m:oMath>
                      </m:oMathPara>
                    </a14:m>
                    <a:br>
                      <a:rPr lang="en-SG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a:br>
                    <a:endParaRPr lang="en-SG"/>
                  </a:p>
                </p:txBody>
              </p:sp>
            </mc:Choice>
            <mc:Fallback xmlns="">
              <p:sp>
                <p:nvSpPr>
                  <p:cNvPr id="30" name="Object 4">
                    <a:extLst>
                      <a:ext uri="{FF2B5EF4-FFF2-40B4-BE49-F238E27FC236}">
                        <a16:creationId xmlns:a16="http://schemas.microsoft.com/office/drawing/2014/main" id="{D403DF10-29A4-DB5F-4F05-E244F6DCB6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947611" y="1123735"/>
                    <a:ext cx="562375" cy="7387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Object 4">
                  <a:extLst>
                    <a:ext uri="{FF2B5EF4-FFF2-40B4-BE49-F238E27FC236}">
                      <a16:creationId xmlns:a16="http://schemas.microsoft.com/office/drawing/2014/main" id="{E13B1FF4-D955-18F3-637B-902D55C85391}"/>
                    </a:ext>
                  </a:extLst>
                </p:cNvPr>
                <p:cNvSpPr txBox="1"/>
                <p:nvPr/>
              </p:nvSpPr>
              <p:spPr bwMode="auto">
                <a:xfrm>
                  <a:off x="3539071" y="4878027"/>
                  <a:ext cx="607084" cy="6010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2.8</m:t>
                                </m:r>
                              </m:e>
                            </m:eqArr>
                          </m:e>
                        </m:d>
                        <m:r>
                          <a:rPr lang="en-SG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/>
                </a:p>
              </p:txBody>
            </p:sp>
          </mc:Choice>
          <mc:Fallback xmlns="">
            <p:sp>
              <p:nvSpPr>
                <p:cNvPr id="56" name="Object 4">
                  <a:extLst>
                    <a:ext uri="{FF2B5EF4-FFF2-40B4-BE49-F238E27FC236}">
                      <a16:creationId xmlns:a16="http://schemas.microsoft.com/office/drawing/2014/main" id="{E13B1FF4-D955-18F3-637B-902D55C85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9071" y="4878027"/>
                  <a:ext cx="607084" cy="6010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E41014F-5A87-8310-0D42-973B32E6136C}"/>
                </a:ext>
              </a:extLst>
            </p:cNvPr>
            <p:cNvCxnSpPr>
              <a:cxnSpLocks/>
            </p:cNvCxnSpPr>
            <p:nvPr/>
          </p:nvCxnSpPr>
          <p:spPr>
            <a:xfrm>
              <a:off x="3088220" y="5131016"/>
              <a:ext cx="4508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0C1FF4D-2EE8-AAE0-180E-A90A64705B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1251"/>
          <a:stretch/>
        </p:blipFill>
        <p:spPr>
          <a:xfrm>
            <a:off x="5595042" y="207111"/>
            <a:ext cx="2940561" cy="2007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F620B-E0B1-738D-A46D-4D5F870887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56" t="2585" r="64076" b="1029"/>
          <a:stretch/>
        </p:blipFill>
        <p:spPr>
          <a:xfrm>
            <a:off x="7143358" y="1476073"/>
            <a:ext cx="397746" cy="6323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4A1318-7640-53F6-DA96-44AC382F1720}"/>
              </a:ext>
            </a:extLst>
          </p:cNvPr>
          <p:cNvSpPr txBox="1"/>
          <p:nvPr/>
        </p:nvSpPr>
        <p:spPr>
          <a:xfrm>
            <a:off x="7573410" y="167674"/>
            <a:ext cx="652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A(3, 4) </a:t>
            </a:r>
            <a:endParaRPr lang="en-SG" sz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BF8975-B6BE-3446-A8F4-2D1AD0AB0096}"/>
              </a:ext>
            </a:extLst>
          </p:cNvPr>
          <p:cNvCxnSpPr>
            <a:cxnSpLocks/>
          </p:cNvCxnSpPr>
          <p:nvPr/>
        </p:nvCxnSpPr>
        <p:spPr>
          <a:xfrm rot="18900000" flipV="1">
            <a:off x="7068949" y="444436"/>
            <a:ext cx="538811" cy="542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2DF7E2A9-4518-D863-6513-C07EF7AB703C}"/>
              </a:ext>
            </a:extLst>
          </p:cNvPr>
          <p:cNvSpPr/>
          <p:nvPr/>
        </p:nvSpPr>
        <p:spPr>
          <a:xfrm>
            <a:off x="7045582" y="805553"/>
            <a:ext cx="584778" cy="584778"/>
          </a:xfrm>
          <a:prstGeom prst="arc">
            <a:avLst>
              <a:gd name="adj1" fmla="val 16223616"/>
              <a:gd name="adj2" fmla="val 1888342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sz="12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131FF85-1A47-032B-3B51-C67B0EF99C04}"/>
              </a:ext>
            </a:extLst>
          </p:cNvPr>
          <p:cNvGrpSpPr/>
          <p:nvPr/>
        </p:nvGrpSpPr>
        <p:grpSpPr>
          <a:xfrm>
            <a:off x="5575302" y="2420814"/>
            <a:ext cx="2940561" cy="2007996"/>
            <a:chOff x="5575302" y="2573857"/>
            <a:chExt cx="2940561" cy="2007996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561862B-400C-C1A5-663E-A245F8EBE4AC}"/>
                </a:ext>
              </a:extLst>
            </p:cNvPr>
            <p:cNvGrpSpPr/>
            <p:nvPr/>
          </p:nvGrpSpPr>
          <p:grpSpPr>
            <a:xfrm>
              <a:off x="5575302" y="2573857"/>
              <a:ext cx="2940561" cy="2007996"/>
              <a:chOff x="5575302" y="2573857"/>
              <a:chExt cx="2940561" cy="200799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2B3E4AD-25A7-D51A-0569-2F2F7A7CA2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" b="31251"/>
              <a:stretch/>
            </p:blipFill>
            <p:spPr>
              <a:xfrm>
                <a:off x="5575302" y="2573857"/>
                <a:ext cx="2940561" cy="2007996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473DB5E-4396-8611-D388-53D006C6E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51594" y="3359646"/>
                <a:ext cx="234239" cy="240657"/>
              </a:xfrm>
              <a:prstGeom prst="rect">
                <a:avLst/>
              </a:prstGeom>
            </p:spPr>
          </p:pic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4FCEF08-9F2A-C36E-D2ED-B81A76C783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3085" y="3464878"/>
                <a:ext cx="538811" cy="5424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4E53DAE-8885-D20B-572F-BC852125D215}"/>
                  </a:ext>
                </a:extLst>
              </p:cNvPr>
              <p:cNvSpPr txBox="1"/>
              <p:nvPr/>
            </p:nvSpPr>
            <p:spPr>
              <a:xfrm>
                <a:off x="7025978" y="3479413"/>
                <a:ext cx="391807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sz="1050" b="1" kern="10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45</a:t>
                </a:r>
                <a:r>
                  <a:rPr lang="en-SG" sz="1050" b="1" kern="100" baseline="3000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</a:t>
                </a:r>
                <a:endParaRPr lang="en-SG" sz="1050" b="1" baseline="300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F7CA091E-C710-3188-AFC3-73AC04752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923677" y="3181755"/>
                <a:ext cx="234239" cy="240657"/>
              </a:xfrm>
              <a:prstGeom prst="rect">
                <a:avLst/>
              </a:prstGeom>
            </p:spPr>
          </p:pic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F81D62E-FEA1-B6F2-F15E-0FCC952E6C00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6774408" y="3378232"/>
                <a:ext cx="538811" cy="5424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04FAB2F5-B27C-36FF-B8C5-506B8E227DAC}"/>
                  </a:ext>
                </a:extLst>
              </p:cNvPr>
              <p:cNvSpPr/>
              <p:nvPr/>
            </p:nvSpPr>
            <p:spPr>
              <a:xfrm>
                <a:off x="6757453" y="3693305"/>
                <a:ext cx="584778" cy="584778"/>
              </a:xfrm>
              <a:prstGeom prst="arc">
                <a:avLst>
                  <a:gd name="adj1" fmla="val 16223616"/>
                  <a:gd name="adj2" fmla="val 18883426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1200"/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AF12943B-4C27-057D-6778-1AA7C0CF3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761723" y="2787635"/>
                <a:ext cx="234239" cy="240657"/>
              </a:xfrm>
              <a:prstGeom prst="rect">
                <a:avLst/>
              </a:prstGeom>
            </p:spPr>
          </p:pic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A0CC0D10-8E80-ADBC-70A9-581A1DF56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0000" y="2914817"/>
                <a:ext cx="259768" cy="501483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9F9D026-1122-B41C-ECE6-E51E13A51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556" t="2585" r="64076" b="1029"/>
            <a:stretch/>
          </p:blipFill>
          <p:spPr>
            <a:xfrm>
              <a:off x="7123618" y="3842820"/>
              <a:ext cx="397746" cy="6323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4F65DD-0628-9DF4-2563-3E558213F21B}"/>
                </a:ext>
              </a:extLst>
            </p:cNvPr>
            <p:cNvSpPr txBox="1"/>
            <p:nvPr/>
          </p:nvSpPr>
          <p:spPr>
            <a:xfrm>
              <a:off x="7630360" y="3340043"/>
              <a:ext cx="65271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A(2, 2) </a:t>
              </a:r>
              <a:endParaRPr lang="en-SG" sz="120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7E0AF8A-A52D-2FFF-E5E0-07BFFCACA8CB}"/>
              </a:ext>
            </a:extLst>
          </p:cNvPr>
          <p:cNvGrpSpPr/>
          <p:nvPr/>
        </p:nvGrpSpPr>
        <p:grpSpPr>
          <a:xfrm>
            <a:off x="5555698" y="4546047"/>
            <a:ext cx="3375587" cy="2087711"/>
            <a:chOff x="5555698" y="4647647"/>
            <a:chExt cx="3375587" cy="2087711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EEBDE29-EFBB-6025-0A0C-D226BBE06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31251"/>
            <a:stretch/>
          </p:blipFill>
          <p:spPr>
            <a:xfrm>
              <a:off x="5555698" y="4727362"/>
              <a:ext cx="2940561" cy="2007996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A317252-7261-FDA9-F269-C5FCB54C1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556" t="2585" r="64076" b="1029"/>
            <a:stretch/>
          </p:blipFill>
          <p:spPr>
            <a:xfrm>
              <a:off x="7104014" y="5996325"/>
              <a:ext cx="397746" cy="63231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5AAB568-4234-07D0-2825-B7C524D8E608}"/>
                </a:ext>
              </a:extLst>
            </p:cNvPr>
            <p:cNvSpPr txBox="1"/>
            <p:nvPr/>
          </p:nvSpPr>
          <p:spPr>
            <a:xfrm>
              <a:off x="7941029" y="4917380"/>
              <a:ext cx="65271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A(3, 4) </a:t>
              </a:r>
              <a:endParaRPr lang="en-SG" sz="12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3057B6-3F07-DBA1-A5B5-91769EDA8392}"/>
                </a:ext>
              </a:extLst>
            </p:cNvPr>
            <p:cNvSpPr txBox="1"/>
            <p:nvPr/>
          </p:nvSpPr>
          <p:spPr>
            <a:xfrm>
              <a:off x="7381666" y="4647647"/>
              <a:ext cx="8248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A(1, 4.8) </a:t>
              </a:r>
              <a:endParaRPr lang="en-SG" sz="1200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DF40F8A-A2E4-3020-D5DF-4E260203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46889" y="4949548"/>
              <a:ext cx="234239" cy="240657"/>
            </a:xfrm>
            <a:prstGeom prst="rect">
              <a:avLst/>
            </a:prstGeom>
          </p:spPr>
        </p:pic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9A1E92F-67C8-54E2-AC5A-1D7260A66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6467" y="5060950"/>
              <a:ext cx="567533" cy="5807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F8D82EB4-426C-A534-37DF-53EAE275E677}"/>
                </a:ext>
              </a:extLst>
            </p:cNvPr>
            <p:cNvSpPr/>
            <p:nvPr/>
          </p:nvSpPr>
          <p:spPr>
            <a:xfrm>
              <a:off x="7031118" y="5293407"/>
              <a:ext cx="584778" cy="584778"/>
            </a:xfrm>
            <a:prstGeom prst="arc">
              <a:avLst>
                <a:gd name="adj1" fmla="val 16223616"/>
                <a:gd name="adj2" fmla="val 18883426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2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997D486-586A-E91F-09DA-64E82571520D}"/>
                </a:ext>
              </a:extLst>
            </p:cNvPr>
            <p:cNvSpPr txBox="1"/>
            <p:nvPr/>
          </p:nvSpPr>
          <p:spPr>
            <a:xfrm>
              <a:off x="7321356" y="5104311"/>
              <a:ext cx="39180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050" b="1" kern="1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45</a:t>
              </a:r>
              <a:r>
                <a:rPr lang="en-SG" sz="1050" b="1" kern="100" baseline="300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SG" sz="1050" b="1" baseline="30000">
                <a:solidFill>
                  <a:srgbClr val="FF0000"/>
                </a:solidFill>
              </a:endParaRP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7BC6ED3-6AFB-F8C0-5D77-F876F25A9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97517" y="4675613"/>
              <a:ext cx="234239" cy="240657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4D8B23B-0760-3A30-7903-60089D3B9091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7314637" y="4916270"/>
              <a:ext cx="0" cy="710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Graphic 98" descr="Checkmark with solid fill">
              <a:extLst>
                <a:ext uri="{FF2B5EF4-FFF2-40B4-BE49-F238E27FC236}">
                  <a16:creationId xmlns:a16="http://schemas.microsoft.com/office/drawing/2014/main" id="{C799CC86-2031-F74F-D8B1-C0CF214E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16885" y="5535219"/>
              <a:ext cx="914400" cy="914400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05A5B80-BD0B-4E00-434C-89198F2F77DF}"/>
                </a:ext>
              </a:extLst>
            </p:cNvPr>
            <p:cNvSpPr/>
            <p:nvPr/>
          </p:nvSpPr>
          <p:spPr>
            <a:xfrm>
              <a:off x="7292542" y="5604564"/>
              <a:ext cx="52959" cy="529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5369108-3470-0C99-E99F-17B8D4AB74F6}"/>
              </a:ext>
            </a:extLst>
          </p:cNvPr>
          <p:cNvSpPr/>
          <p:nvPr/>
        </p:nvSpPr>
        <p:spPr>
          <a:xfrm>
            <a:off x="7315752" y="1079846"/>
            <a:ext cx="52959" cy="52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0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19DA447-846A-2628-9771-56DEC17B921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1315" y="965169"/>
            <a:ext cx="234239" cy="24065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A09A5027-8DD1-FD07-9D06-EE9C37976207}"/>
              </a:ext>
            </a:extLst>
          </p:cNvPr>
          <p:cNvSpPr txBox="1"/>
          <p:nvPr/>
        </p:nvSpPr>
        <p:spPr>
          <a:xfrm>
            <a:off x="1027725" y="2441426"/>
            <a:ext cx="3280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kern="0">
                <a:solidFill>
                  <a:srgbClr val="000000"/>
                </a:solidFill>
                <a:latin typeface="Calibri" panose="020F0502020204030204" pitchFamily="34" charset="0"/>
              </a:rPr>
              <a:t>Translate A by the same amount</a:t>
            </a:r>
            <a:endParaRPr lang="en-SG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6F92ED0-9777-50B1-F5E6-2C544BEEC2F3}"/>
              </a:ext>
            </a:extLst>
          </p:cNvPr>
          <p:cNvSpPr txBox="1"/>
          <p:nvPr/>
        </p:nvSpPr>
        <p:spPr>
          <a:xfrm>
            <a:off x="1690748" y="2785108"/>
            <a:ext cx="231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>
                <a:solidFill>
                  <a:srgbClr val="000000"/>
                </a:solidFill>
                <a:latin typeface="Calibri" panose="020F0502020204030204" pitchFamily="34" charset="0"/>
              </a:rPr>
              <a:t>(3, 4) + (-1, -2) = (2, 2)</a:t>
            </a:r>
            <a:endParaRPr lang="en-SG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13160CF-9678-9B38-E108-A5B2BE40DD44}"/>
              </a:ext>
            </a:extLst>
          </p:cNvPr>
          <p:cNvGrpSpPr/>
          <p:nvPr/>
        </p:nvGrpSpPr>
        <p:grpSpPr>
          <a:xfrm>
            <a:off x="859295" y="5428821"/>
            <a:ext cx="3443263" cy="1058137"/>
            <a:chOff x="828040" y="5504490"/>
            <a:chExt cx="3443263" cy="1058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4">
                  <a:extLst>
                    <a:ext uri="{FF2B5EF4-FFF2-40B4-BE49-F238E27FC236}">
                      <a16:creationId xmlns:a16="http://schemas.microsoft.com/office/drawing/2014/main" id="{E9CFE1DF-63CE-25D5-FA6B-1AD8C7F5ECD5}"/>
                    </a:ext>
                  </a:extLst>
                </p:cNvPr>
                <p:cNvSpPr txBox="1"/>
                <p:nvPr/>
              </p:nvSpPr>
              <p:spPr bwMode="auto">
                <a:xfrm>
                  <a:off x="2687231" y="5931039"/>
                  <a:ext cx="450850" cy="6204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  <m:r>
                          <a:rPr lang="en-SG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/>
                </a:p>
              </p:txBody>
            </p:sp>
          </mc:Choice>
          <mc:Fallback xmlns="">
            <p:sp>
              <p:nvSpPr>
                <p:cNvPr id="59" name="Object 4">
                  <a:extLst>
                    <a:ext uri="{FF2B5EF4-FFF2-40B4-BE49-F238E27FC236}">
                      <a16:creationId xmlns:a16="http://schemas.microsoft.com/office/drawing/2014/main" id="{E9CFE1DF-63CE-25D5-FA6B-1AD8C7F5E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87231" y="5931039"/>
                  <a:ext cx="450850" cy="62041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bject 4">
                  <a:extLst>
                    <a:ext uri="{FF2B5EF4-FFF2-40B4-BE49-F238E27FC236}">
                      <a16:creationId xmlns:a16="http://schemas.microsoft.com/office/drawing/2014/main" id="{A179200B-82D7-4EB8-E653-FE1B9CF1A999}"/>
                    </a:ext>
                  </a:extLst>
                </p:cNvPr>
                <p:cNvSpPr txBox="1"/>
                <p:nvPr/>
              </p:nvSpPr>
              <p:spPr bwMode="auto">
                <a:xfrm>
                  <a:off x="1907439" y="5931039"/>
                  <a:ext cx="612818" cy="6315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2.8</m:t>
                                </m:r>
                              </m:e>
                            </m:eqArr>
                          </m:e>
                        </m:d>
                        <m:r>
                          <a:rPr lang="en-SG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/>
                </a:p>
              </p:txBody>
            </p:sp>
          </mc:Choice>
          <mc:Fallback xmlns="">
            <p:sp>
              <p:nvSpPr>
                <p:cNvPr id="60" name="Object 4">
                  <a:extLst>
                    <a:ext uri="{FF2B5EF4-FFF2-40B4-BE49-F238E27FC236}">
                      <a16:creationId xmlns:a16="http://schemas.microsoft.com/office/drawing/2014/main" id="{A179200B-82D7-4EB8-E653-FE1B9CF1A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07439" y="5931039"/>
                  <a:ext cx="612818" cy="6315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18532E-D884-5CCA-931D-A9C719ECA5F5}"/>
                </a:ext>
              </a:extLst>
            </p:cNvPr>
            <p:cNvSpPr txBox="1"/>
            <p:nvPr/>
          </p:nvSpPr>
          <p:spPr>
            <a:xfrm>
              <a:off x="2431550" y="5931039"/>
              <a:ext cx="381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800">
                  <a:solidFill>
                    <a:srgbClr val="00B0F0"/>
                  </a:solidFill>
                </a:rPr>
                <a:t>+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6CEF7D7-73BB-3797-1AA2-5CA12C515B47}"/>
                </a:ext>
              </a:extLst>
            </p:cNvPr>
            <p:cNvCxnSpPr>
              <a:cxnSpLocks/>
            </p:cNvCxnSpPr>
            <p:nvPr/>
          </p:nvCxnSpPr>
          <p:spPr>
            <a:xfrm>
              <a:off x="3138081" y="6192649"/>
              <a:ext cx="4508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bject 4">
                  <a:extLst>
                    <a:ext uri="{FF2B5EF4-FFF2-40B4-BE49-F238E27FC236}">
                      <a16:creationId xmlns:a16="http://schemas.microsoft.com/office/drawing/2014/main" id="{0BB5C6BA-2D9E-B311-2573-E4B25D612312}"/>
                    </a:ext>
                  </a:extLst>
                </p:cNvPr>
                <p:cNvSpPr txBox="1"/>
                <p:nvPr/>
              </p:nvSpPr>
              <p:spPr bwMode="auto">
                <a:xfrm>
                  <a:off x="3539070" y="5909941"/>
                  <a:ext cx="584870" cy="5654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4.8</m:t>
                                </m:r>
                              </m:e>
                            </m:eqArr>
                          </m:e>
                        </m:d>
                        <m:r>
                          <a:rPr lang="en-SG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oMath>
                    </m:oMathPara>
                  </a14:m>
                  <a:br>
                    <a:rPr lang="en-SG" i="1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SG" dirty="0"/>
                </a:p>
              </p:txBody>
            </p:sp>
          </mc:Choice>
          <mc:Fallback xmlns="">
            <p:sp>
              <p:nvSpPr>
                <p:cNvPr id="65" name="Object 4">
                  <a:extLst>
                    <a:ext uri="{FF2B5EF4-FFF2-40B4-BE49-F238E27FC236}">
                      <a16:creationId xmlns:a16="http://schemas.microsoft.com/office/drawing/2014/main" id="{0BB5C6BA-2D9E-B311-2573-E4B25D612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9070" y="5909941"/>
                  <a:ext cx="584870" cy="56541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2476A76-D503-F71A-4D49-5A5C6BE1794A}"/>
                </a:ext>
              </a:extLst>
            </p:cNvPr>
            <p:cNvSpPr txBox="1"/>
            <p:nvPr/>
          </p:nvSpPr>
          <p:spPr>
            <a:xfrm>
              <a:off x="828040" y="5504490"/>
              <a:ext cx="34432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3</a:t>
              </a:r>
              <a:r>
                <a:rPr lang="en-SG" kern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) Translate P and A back by (1, 2)</a:t>
              </a:r>
              <a:endParaRPr lang="en-SG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04A379A-2732-1AEF-829A-3A4F6020A2A1}"/>
              </a:ext>
            </a:extLst>
          </p:cNvPr>
          <p:cNvGrpSpPr/>
          <p:nvPr/>
        </p:nvGrpSpPr>
        <p:grpSpPr>
          <a:xfrm>
            <a:off x="6504877" y="949448"/>
            <a:ext cx="818631" cy="769631"/>
            <a:chOff x="6504877" y="1051048"/>
            <a:chExt cx="818631" cy="7696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E5729A-AA03-7340-7E24-8CC974D4D33D}"/>
                </a:ext>
              </a:extLst>
            </p:cNvPr>
            <p:cNvSpPr txBox="1"/>
            <p:nvPr/>
          </p:nvSpPr>
          <p:spPr>
            <a:xfrm>
              <a:off x="6717466" y="1051048"/>
              <a:ext cx="5933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P(1, 2) </a:t>
              </a:r>
              <a:endParaRPr lang="en-SG" sz="1200" dirty="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7AFDFE-DFD6-E2B1-D385-FBAB7AC262A9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7053085" y="1125049"/>
              <a:ext cx="270423" cy="539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D78CEA8-A290-3D4C-CF7F-AF82DD87A773}"/>
                </a:ext>
              </a:extLst>
            </p:cNvPr>
            <p:cNvSpPr txBox="1"/>
            <p:nvPr/>
          </p:nvSpPr>
          <p:spPr>
            <a:xfrm>
              <a:off x="6504877" y="1543680"/>
              <a:ext cx="5933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P(0, 0) </a:t>
              </a:r>
              <a:endParaRPr lang="en-SG" sz="120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293048E-7184-8A23-A8AE-E7CCD901C71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82646" y="424825"/>
            <a:ext cx="234239" cy="24065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88440983-9841-301C-A8EE-88FB5B615615}"/>
              </a:ext>
            </a:extLst>
          </p:cNvPr>
          <p:cNvSpPr txBox="1"/>
          <p:nvPr/>
        </p:nvSpPr>
        <p:spPr>
          <a:xfrm>
            <a:off x="7335820" y="616457"/>
            <a:ext cx="3918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SG" sz="1050" b="1" kern="100" baseline="30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n-SG" sz="1050" b="1" baseline="30000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8BA3553-4952-3E11-DC1B-05689FB7278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8133" y="429869"/>
            <a:ext cx="234239" cy="240657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81E32D7-3FAD-3532-B86A-BEEBC37A11C7}"/>
              </a:ext>
            </a:extLst>
          </p:cNvPr>
          <p:cNvCxnSpPr>
            <a:cxnSpLocks/>
          </p:cNvCxnSpPr>
          <p:nvPr/>
        </p:nvCxnSpPr>
        <p:spPr>
          <a:xfrm flipV="1">
            <a:off x="7670800" y="552450"/>
            <a:ext cx="234950" cy="4445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377C8D-E097-B077-BA4A-238B8020A762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7360955" y="545154"/>
            <a:ext cx="538811" cy="5424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141A60-4E07-E8D2-05C8-C90181ECD961}"/>
              </a:ext>
            </a:extLst>
          </p:cNvPr>
          <p:cNvGrpSpPr/>
          <p:nvPr/>
        </p:nvGrpSpPr>
        <p:grpSpPr>
          <a:xfrm>
            <a:off x="7047147" y="2341099"/>
            <a:ext cx="1178974" cy="804481"/>
            <a:chOff x="7047147" y="2494142"/>
            <a:chExt cx="1178974" cy="804481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AED8E1E-291B-31E7-3589-94292749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08952" y="2522108"/>
              <a:ext cx="234239" cy="24065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ED11FC-3ABC-7FEC-3A5A-85AD80C2128D}"/>
                </a:ext>
              </a:extLst>
            </p:cNvPr>
            <p:cNvSpPr txBox="1"/>
            <p:nvPr/>
          </p:nvSpPr>
          <p:spPr>
            <a:xfrm>
              <a:off x="7401270" y="2494142"/>
              <a:ext cx="8248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12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A(1, 4.8) </a:t>
              </a:r>
              <a:endParaRPr lang="en-SG" sz="120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8DE169A-2C53-7371-B999-B4DA8AB46F53}"/>
                </a:ext>
              </a:extLst>
            </p:cNvPr>
            <p:cNvCxnSpPr/>
            <p:nvPr/>
          </p:nvCxnSpPr>
          <p:spPr>
            <a:xfrm flipV="1">
              <a:off x="7047147" y="2721420"/>
              <a:ext cx="270422" cy="5772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C1A760B-BD53-0C54-C10F-C866A90297E7}"/>
              </a:ext>
            </a:extLst>
          </p:cNvPr>
          <p:cNvSpPr txBox="1"/>
          <p:nvPr/>
        </p:nvSpPr>
        <p:spPr>
          <a:xfrm>
            <a:off x="7673973" y="956766"/>
            <a:ext cx="652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A(2, 2) </a:t>
            </a:r>
            <a:endParaRPr lang="en-SG" sz="1200"/>
          </a:p>
        </p:txBody>
      </p:sp>
    </p:spTree>
    <p:extLst>
      <p:ext uri="{BB962C8B-B14F-4D97-AF65-F5344CB8AC3E}">
        <p14:creationId xmlns:p14="http://schemas.microsoft.com/office/powerpoint/2010/main" val="28546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8" grpId="0"/>
      <p:bldP spid="108" grpId="0"/>
      <p:bldP spid="1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955F69-B39C-EDBD-DB01-68787FA1DBBF}"/>
              </a:ext>
            </a:extLst>
          </p:cNvPr>
          <p:cNvSpPr txBox="1"/>
          <p:nvPr/>
        </p:nvSpPr>
        <p:spPr>
          <a:xfrm>
            <a:off x="418917" y="163738"/>
            <a:ext cx="4903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In games, objects can </a:t>
            </a:r>
            <a:r>
              <a:rPr lang="en-US" altLang="en-US" sz="2800" b="1"/>
              <a:t>move</a:t>
            </a:r>
            <a:endParaRPr lang="en-SG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364ED-D6E2-B4E4-A571-5AF8F76CC031}"/>
              </a:ext>
            </a:extLst>
          </p:cNvPr>
          <p:cNvSpPr txBox="1"/>
          <p:nvPr/>
        </p:nvSpPr>
        <p:spPr>
          <a:xfrm>
            <a:off x="418917" y="648589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But how is this done?</a:t>
            </a:r>
            <a:endParaRPr lang="en-SG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8515E-CD97-2BA0-D295-2D0D25140F7E}"/>
              </a:ext>
            </a:extLst>
          </p:cNvPr>
          <p:cNvSpPr txBox="1"/>
          <p:nvPr/>
        </p:nvSpPr>
        <p:spPr>
          <a:xfrm>
            <a:off x="1057835" y="1189568"/>
            <a:ext cx="7028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72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Transformations</a:t>
            </a:r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E1C16-D553-2C74-0FFC-02BD0C66DD53}"/>
              </a:ext>
            </a:extLst>
          </p:cNvPr>
          <p:cNvSpPr txBox="1"/>
          <p:nvPr/>
        </p:nvSpPr>
        <p:spPr>
          <a:xfrm>
            <a:off x="418917" y="2221072"/>
            <a:ext cx="8095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>
                <a:solidFill>
                  <a:srgbClr val="00B0F0"/>
                </a:solidFill>
              </a:rPr>
              <a:t>A transformation is a change from one physical state to another.</a:t>
            </a:r>
            <a:endParaRPr lang="en-SG" sz="240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E2BD1-5094-EBB2-1774-8EB816DE14B4}"/>
              </a:ext>
            </a:extLst>
          </p:cNvPr>
          <p:cNvSpPr txBox="1"/>
          <p:nvPr/>
        </p:nvSpPr>
        <p:spPr>
          <a:xfrm>
            <a:off x="11023" y="6627168"/>
            <a:ext cx="25439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https://www.youtube.com/watch?v=Do_vEjd6gF0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16BE8-C2F0-EDC5-913B-7A9C30B1E867}"/>
              </a:ext>
            </a:extLst>
          </p:cNvPr>
          <p:cNvSpPr txBox="1"/>
          <p:nvPr/>
        </p:nvSpPr>
        <p:spPr>
          <a:xfrm rot="21166503">
            <a:off x="6488550" y="5499045"/>
            <a:ext cx="2151137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We’ll only explore 2D transformations for now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C8BD1BA4-4B89-EFB9-BA0A-03BAF82E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66" y="2824217"/>
            <a:ext cx="4837031" cy="240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29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0AC41F4-6FE4-470A-683A-7CDD0516554B}"/>
              </a:ext>
            </a:extLst>
          </p:cNvPr>
          <p:cNvSpPr txBox="1"/>
          <p:nvPr/>
        </p:nvSpPr>
        <p:spPr>
          <a:xfrm>
            <a:off x="150213" y="32300"/>
            <a:ext cx="5323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Matrix </a:t>
            </a:r>
            <a:r>
              <a:rPr lang="en-US" altLang="en-US" sz="4400">
                <a:solidFill>
                  <a:srgbClr val="00B0F0"/>
                </a:solidFill>
              </a:rPr>
              <a:t>concatenation</a:t>
            </a:r>
            <a:endParaRPr lang="en-SG" sz="4400">
              <a:solidFill>
                <a:srgbClr val="00B0F0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54E552-7B2F-A426-C96E-EA21FBA81278}"/>
              </a:ext>
            </a:extLst>
          </p:cNvPr>
          <p:cNvGrpSpPr/>
          <p:nvPr/>
        </p:nvGrpSpPr>
        <p:grpSpPr>
          <a:xfrm>
            <a:off x="180567" y="1688383"/>
            <a:ext cx="8707121" cy="608141"/>
            <a:chOff x="180567" y="1230878"/>
            <a:chExt cx="8707121" cy="60814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F9F090-1022-0770-53A8-C2AB31B7B910}"/>
                </a:ext>
              </a:extLst>
            </p:cNvPr>
            <p:cNvSpPr/>
            <p:nvPr/>
          </p:nvSpPr>
          <p:spPr>
            <a:xfrm>
              <a:off x="194109" y="1257758"/>
              <a:ext cx="8693579" cy="5812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F469CF-FBCD-AF19-186B-A478663379B6}"/>
                </a:ext>
              </a:extLst>
            </p:cNvPr>
            <p:cNvSpPr txBox="1"/>
            <p:nvPr/>
          </p:nvSpPr>
          <p:spPr>
            <a:xfrm>
              <a:off x="180567" y="1230878"/>
              <a:ext cx="82048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>
                  <a:solidFill>
                    <a:srgbClr val="24292E"/>
                  </a:solidFill>
                  <a:effectLst/>
                  <a:latin typeface="-apple-system"/>
                </a:rPr>
                <a:t>Transformation of a point (or vector) from one space to another involves a simple matrix–vector multiplication operation. </a:t>
              </a:r>
              <a:endParaRPr lang="en-SG" sz="16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9C33BED-0FE0-2182-1704-11404D77AD13}"/>
              </a:ext>
            </a:extLst>
          </p:cNvPr>
          <p:cNvGrpSpPr/>
          <p:nvPr/>
        </p:nvGrpSpPr>
        <p:grpSpPr>
          <a:xfrm>
            <a:off x="173793" y="6159931"/>
            <a:ext cx="8776099" cy="361920"/>
            <a:chOff x="173793" y="5921889"/>
            <a:chExt cx="8776099" cy="36192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78EC689-90BA-F341-3EFF-29B88F72795A}"/>
                </a:ext>
              </a:extLst>
            </p:cNvPr>
            <p:cNvSpPr/>
            <p:nvPr/>
          </p:nvSpPr>
          <p:spPr>
            <a:xfrm>
              <a:off x="194108" y="5956345"/>
              <a:ext cx="8693579" cy="32746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9AB905-9F78-D314-1062-D09D419B99F6}"/>
                </a:ext>
              </a:extLst>
            </p:cNvPr>
            <p:cNvSpPr txBox="1"/>
            <p:nvPr/>
          </p:nvSpPr>
          <p:spPr>
            <a:xfrm>
              <a:off x="173793" y="5921889"/>
              <a:ext cx="87760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dirty="0">
                  <a:solidFill>
                    <a:srgbClr val="24292E"/>
                  </a:solidFill>
                  <a:effectLst/>
                  <a:latin typeface="-apple-system"/>
                </a:rPr>
                <a:t>Forming products of transformation matrices is referred to as </a:t>
              </a:r>
              <a:r>
                <a:rPr lang="en-US" sz="1600" b="0" i="1" dirty="0">
                  <a:solidFill>
                    <a:srgbClr val="FF0000"/>
                  </a:solidFill>
                  <a:effectLst/>
                  <a:latin typeface="-apple-system"/>
                </a:rPr>
                <a:t>concatenation</a:t>
              </a:r>
              <a:r>
                <a:rPr lang="en-US" sz="1600" b="0" i="0" dirty="0">
                  <a:solidFill>
                    <a:srgbClr val="24292E"/>
                  </a:solidFill>
                  <a:effectLst/>
                  <a:latin typeface="-apple-system"/>
                </a:rPr>
                <a:t> or </a:t>
              </a:r>
              <a:r>
                <a:rPr lang="en-US" sz="1600" b="0" i="1" dirty="0">
                  <a:solidFill>
                    <a:srgbClr val="FF0000"/>
                  </a:solidFill>
                  <a:effectLst/>
                  <a:latin typeface="-apple-system"/>
                </a:rPr>
                <a:t>composition</a:t>
              </a:r>
              <a:r>
                <a:rPr lang="en-US" sz="1600" b="0" i="0" dirty="0">
                  <a:solidFill>
                    <a:srgbClr val="24292E"/>
                  </a:solidFill>
                  <a:effectLst/>
                  <a:latin typeface="-apple-system"/>
                </a:rPr>
                <a:t> of matrices.</a:t>
              </a:r>
              <a:endParaRPr lang="en-SG" sz="1600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03FE279-1F2A-70EA-F673-EEF5014537DA}"/>
              </a:ext>
            </a:extLst>
          </p:cNvPr>
          <p:cNvGrpSpPr/>
          <p:nvPr/>
        </p:nvGrpSpPr>
        <p:grpSpPr>
          <a:xfrm>
            <a:off x="187339" y="2376029"/>
            <a:ext cx="8700348" cy="1388936"/>
            <a:chOff x="187340" y="2189658"/>
            <a:chExt cx="8700348" cy="138893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41F1918-30EE-9D35-6032-2F7332077EAD}"/>
                </a:ext>
              </a:extLst>
            </p:cNvPr>
            <p:cNvSpPr/>
            <p:nvPr/>
          </p:nvSpPr>
          <p:spPr>
            <a:xfrm>
              <a:off x="194109" y="2189658"/>
              <a:ext cx="8693579" cy="138893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CDE70B-8BFB-4518-0A48-32394DB0D622}"/>
                </a:ext>
              </a:extLst>
            </p:cNvPr>
            <p:cNvSpPr txBox="1"/>
            <p:nvPr/>
          </p:nvSpPr>
          <p:spPr>
            <a:xfrm>
              <a:off x="187340" y="2600540"/>
              <a:ext cx="50607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dirty="0">
                  <a:solidFill>
                    <a:srgbClr val="24292E"/>
                  </a:solidFill>
                  <a:effectLst/>
                  <a:latin typeface="-apple-system"/>
                </a:rPr>
                <a:t>Multiplying a point by a sequence of matrices can apply a sequence of transformations. </a:t>
              </a:r>
              <a:endParaRPr lang="en-SG" sz="1600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68292B0-60CD-C22E-96E7-0B0FB51D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3813" y="2236288"/>
              <a:ext cx="2018454" cy="603693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F4302F8-73CC-0FEF-A1CF-674DEFD4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3813" y="2914343"/>
              <a:ext cx="2626755" cy="61751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895FC4-EA69-6722-1241-593F066CCF0D}"/>
              </a:ext>
            </a:extLst>
          </p:cNvPr>
          <p:cNvGrpSpPr/>
          <p:nvPr/>
        </p:nvGrpSpPr>
        <p:grpSpPr>
          <a:xfrm>
            <a:off x="187338" y="3844470"/>
            <a:ext cx="8700350" cy="1388936"/>
            <a:chOff x="187338" y="3646007"/>
            <a:chExt cx="8700350" cy="138893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2537043-DECE-0B64-6E99-97808C4E6765}"/>
                </a:ext>
              </a:extLst>
            </p:cNvPr>
            <p:cNvSpPr/>
            <p:nvPr/>
          </p:nvSpPr>
          <p:spPr>
            <a:xfrm>
              <a:off x="194109" y="3646007"/>
              <a:ext cx="8693579" cy="138893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96A058-D274-5C2E-6048-7236C028259E}"/>
                </a:ext>
              </a:extLst>
            </p:cNvPr>
            <p:cNvSpPr txBox="1"/>
            <p:nvPr/>
          </p:nvSpPr>
          <p:spPr>
            <a:xfrm>
              <a:off x="187338" y="3661020"/>
              <a:ext cx="501107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dirty="0">
                  <a:solidFill>
                    <a:srgbClr val="24292E"/>
                  </a:solidFill>
                  <a:effectLst/>
                  <a:latin typeface="-apple-system"/>
                </a:rPr>
                <a:t>It is not necessary, however, to store the intermediate points after each matrix–vector multiplication. Rather, it is possible and generally preferable to first multiply all of the matrices together to produce a single matrix representing the entire transformation sequence. </a:t>
              </a:r>
              <a:endParaRPr lang="en-SG" sz="16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2A2CB13-B44B-C621-45B7-6CD4222BA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155" y="3953709"/>
              <a:ext cx="3147499" cy="658994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2F2D12-2C3C-5EE8-21FF-83EB7AF0F322}"/>
              </a:ext>
            </a:extLst>
          </p:cNvPr>
          <p:cNvGrpSpPr/>
          <p:nvPr/>
        </p:nvGrpSpPr>
        <p:grpSpPr>
          <a:xfrm>
            <a:off x="187341" y="5312911"/>
            <a:ext cx="8700350" cy="767515"/>
            <a:chOff x="187341" y="5131009"/>
            <a:chExt cx="8700350" cy="76751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F3201C2-4445-1BD6-E869-4B91719C1479}"/>
                </a:ext>
              </a:extLst>
            </p:cNvPr>
            <p:cNvSpPr/>
            <p:nvPr/>
          </p:nvSpPr>
          <p:spPr>
            <a:xfrm>
              <a:off x="194112" y="5131009"/>
              <a:ext cx="8693579" cy="76751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9CD47A-D4F1-CE50-C3EF-BEE4DCF15785}"/>
                </a:ext>
              </a:extLst>
            </p:cNvPr>
            <p:cNvSpPr txBox="1"/>
            <p:nvPr/>
          </p:nvSpPr>
          <p:spPr>
            <a:xfrm>
              <a:off x="187341" y="5194455"/>
              <a:ext cx="514318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dirty="0">
                  <a:solidFill>
                    <a:srgbClr val="24292E"/>
                  </a:solidFill>
                  <a:effectLst/>
                  <a:latin typeface="-apple-system"/>
                </a:rPr>
                <a:t>This matrix can then be used to transform points directly from the source to the destination coordinate space. </a:t>
              </a:r>
              <a:endParaRPr lang="en-SG" sz="16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BCF1E7C-4DE1-2D0A-A47E-2171EEF5D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3926" y="5224903"/>
              <a:ext cx="1423978" cy="654384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C3731DB-F4CC-0174-6823-DEEF45B7FECD}"/>
              </a:ext>
            </a:extLst>
          </p:cNvPr>
          <p:cNvSpPr txBox="1"/>
          <p:nvPr/>
        </p:nvSpPr>
        <p:spPr>
          <a:xfrm>
            <a:off x="0" y="6666176"/>
            <a:ext cx="46194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>
                <a:solidFill>
                  <a:schemeClr val="bg1">
                    <a:lumMod val="75000"/>
                  </a:schemeClr>
                </a:solidFill>
              </a:rPr>
              <a:t>https://www.brainvoyager.com/bv/doc/UsersGuide/CoordsAndTransforms/SpatialTransformationMatrices.html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460707F-19F0-67D0-2952-49B7FB5E6A55}"/>
              </a:ext>
            </a:extLst>
          </p:cNvPr>
          <p:cNvGrpSpPr/>
          <p:nvPr/>
        </p:nvGrpSpPr>
        <p:grpSpPr>
          <a:xfrm>
            <a:off x="5577775" y="2424182"/>
            <a:ext cx="2531119" cy="1305750"/>
            <a:chOff x="5577775" y="1749192"/>
            <a:chExt cx="2531119" cy="130575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EEE72BB-FA54-B29E-4C1F-C96771EDA8C4}"/>
                </a:ext>
              </a:extLst>
            </p:cNvPr>
            <p:cNvSpPr/>
            <p:nvPr/>
          </p:nvSpPr>
          <p:spPr>
            <a:xfrm>
              <a:off x="5797973" y="2309707"/>
              <a:ext cx="2039986" cy="169333"/>
            </a:xfrm>
            <a:custGeom>
              <a:avLst/>
              <a:gdLst>
                <a:gd name="connsiteX0" fmla="*/ 0 w 2275840"/>
                <a:gd name="connsiteY0" fmla="*/ 0 h 169333"/>
                <a:gd name="connsiteX1" fmla="*/ 399627 w 2275840"/>
                <a:gd name="connsiteY1" fmla="*/ 101600 h 169333"/>
                <a:gd name="connsiteX2" fmla="*/ 1882987 w 2275840"/>
                <a:gd name="connsiteY2" fmla="*/ 101600 h 169333"/>
                <a:gd name="connsiteX3" fmla="*/ 2275840 w 2275840"/>
                <a:gd name="connsiteY3" fmla="*/ 169333 h 16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169333">
                  <a:moveTo>
                    <a:pt x="0" y="0"/>
                  </a:moveTo>
                  <a:cubicBezTo>
                    <a:pt x="42898" y="42333"/>
                    <a:pt x="85796" y="84667"/>
                    <a:pt x="399627" y="101600"/>
                  </a:cubicBezTo>
                  <a:cubicBezTo>
                    <a:pt x="713458" y="118533"/>
                    <a:pt x="1570285" y="90311"/>
                    <a:pt x="1882987" y="101600"/>
                  </a:cubicBezTo>
                  <a:cubicBezTo>
                    <a:pt x="2195689" y="112889"/>
                    <a:pt x="2235764" y="141111"/>
                    <a:pt x="2275840" y="16933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70C0490-B4D3-90E4-76E3-9E81727D6399}"/>
                </a:ext>
              </a:extLst>
            </p:cNvPr>
            <p:cNvSpPr/>
            <p:nvPr/>
          </p:nvSpPr>
          <p:spPr>
            <a:xfrm>
              <a:off x="5577775" y="1749192"/>
              <a:ext cx="450491" cy="59539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1A9268E-64F8-5298-F33C-EC4E82A114E7}"/>
                </a:ext>
              </a:extLst>
            </p:cNvPr>
            <p:cNvSpPr/>
            <p:nvPr/>
          </p:nvSpPr>
          <p:spPr>
            <a:xfrm>
              <a:off x="7686308" y="2459545"/>
              <a:ext cx="422586" cy="59539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D123528-292B-5A76-02A3-6CD3B0DFC850}"/>
              </a:ext>
            </a:extLst>
          </p:cNvPr>
          <p:cNvSpPr txBox="1"/>
          <p:nvPr/>
        </p:nvSpPr>
        <p:spPr>
          <a:xfrm>
            <a:off x="1599004" y="770137"/>
            <a:ext cx="615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When transformations are concatenated into a single matrix, this saves a lot of processing time!</a:t>
            </a:r>
          </a:p>
        </p:txBody>
      </p:sp>
    </p:spTree>
    <p:extLst>
      <p:ext uri="{BB962C8B-B14F-4D97-AF65-F5344CB8AC3E}">
        <p14:creationId xmlns:p14="http://schemas.microsoft.com/office/powerpoint/2010/main" val="146620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0AC41F4-6FE4-470A-683A-7CDD0516554B}"/>
              </a:ext>
            </a:extLst>
          </p:cNvPr>
          <p:cNvSpPr txBox="1"/>
          <p:nvPr/>
        </p:nvSpPr>
        <p:spPr>
          <a:xfrm>
            <a:off x="150213" y="32300"/>
            <a:ext cx="78104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In-place transformations</a:t>
            </a:r>
            <a:endParaRPr lang="en-SG" sz="44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D25C5A-F4C4-7C9C-7F57-96EC9F510646}"/>
                  </a:ext>
                </a:extLst>
              </p:cNvPr>
              <p:cNvSpPr txBox="1"/>
              <p:nvPr/>
            </p:nvSpPr>
            <p:spPr>
              <a:xfrm>
                <a:off x="5493155" y="1682780"/>
                <a:ext cx="785856" cy="1029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40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D25C5A-F4C4-7C9C-7F57-96EC9F510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155" y="1682780"/>
                <a:ext cx="785856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836772-08A4-2069-8CAA-832599EB0039}"/>
                  </a:ext>
                </a:extLst>
              </p:cNvPr>
              <p:cNvSpPr txBox="1"/>
              <p:nvPr/>
            </p:nvSpPr>
            <p:spPr>
              <a:xfrm>
                <a:off x="2566930" y="1710545"/>
                <a:ext cx="784125" cy="1001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3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SG" sz="3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34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836772-08A4-2069-8CAA-832599EB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30" y="1710545"/>
                <a:ext cx="784125" cy="1001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0935E1C-6EBA-7DA1-2F29-45E8B0E62D92}"/>
              </a:ext>
            </a:extLst>
          </p:cNvPr>
          <p:cNvSpPr txBox="1"/>
          <p:nvPr/>
        </p:nvSpPr>
        <p:spPr>
          <a:xfrm>
            <a:off x="3811786" y="1713807"/>
            <a:ext cx="16785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6000" dirty="0"/>
              <a:t>-TST</a:t>
            </a:r>
            <a:endParaRPr lang="en-SG" sz="6000" dirty="0">
              <a:solidFill>
                <a:srgbClr val="FF000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B1B305-C513-AC62-F358-4B55786F6BAE}"/>
              </a:ext>
            </a:extLst>
          </p:cNvPr>
          <p:cNvGrpSpPr/>
          <p:nvPr/>
        </p:nvGrpSpPr>
        <p:grpSpPr>
          <a:xfrm>
            <a:off x="1915082" y="3357168"/>
            <a:ext cx="5643957" cy="946696"/>
            <a:chOff x="165767" y="5926367"/>
            <a:chExt cx="5643957" cy="9466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7138E66-B837-4E55-F005-661BF7246B0E}"/>
                </a:ext>
              </a:extLst>
            </p:cNvPr>
            <p:cNvSpPr/>
            <p:nvPr/>
          </p:nvSpPr>
          <p:spPr>
            <a:xfrm>
              <a:off x="194109" y="5949733"/>
              <a:ext cx="5544914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9B165E-57EF-F69D-79F3-F5555FFD0150}"/>
                </a:ext>
              </a:extLst>
            </p:cNvPr>
            <p:cNvSpPr txBox="1"/>
            <p:nvPr/>
          </p:nvSpPr>
          <p:spPr>
            <a:xfrm>
              <a:off x="165767" y="5926367"/>
              <a:ext cx="56439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4292E"/>
                  </a:solidFill>
                  <a:effectLst/>
                  <a:latin typeface="-apple-system"/>
                </a:rPr>
                <a:t>The "right-to-left" order of transformation matrices holds for column-matrix representations. In this representation, points such as </a:t>
              </a:r>
              <a:r>
                <a:rPr lang="en-US" b="1" i="0" dirty="0">
                  <a:solidFill>
                    <a:srgbClr val="24292E"/>
                  </a:solidFill>
                  <a:effectLst/>
                  <a:latin typeface="-apple-system"/>
                </a:rPr>
                <a:t>A</a:t>
              </a:r>
              <a:r>
                <a:rPr lang="en-US" b="0" i="0" dirty="0">
                  <a:solidFill>
                    <a:srgbClr val="24292E"/>
                  </a:solidFill>
                  <a:effectLst/>
                  <a:latin typeface="-apple-system"/>
                </a:rPr>
                <a:t> and </a:t>
              </a:r>
              <a:r>
                <a:rPr lang="en-US" b="1" i="0" dirty="0">
                  <a:solidFill>
                    <a:srgbClr val="24292E"/>
                  </a:solidFill>
                  <a:effectLst/>
                  <a:latin typeface="-apple-system"/>
                </a:rPr>
                <a:t>B</a:t>
              </a:r>
              <a:r>
                <a:rPr lang="en-US" b="0" i="0" dirty="0">
                  <a:solidFill>
                    <a:srgbClr val="24292E"/>
                  </a:solidFill>
                  <a:effectLst/>
                  <a:latin typeface="-apple-system"/>
                </a:rPr>
                <a:t> are represented as column vectors.</a:t>
              </a:r>
              <a:endParaRPr lang="en-SG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1945612-23B4-C5DA-B260-6BE2082EFD5A}"/>
              </a:ext>
            </a:extLst>
          </p:cNvPr>
          <p:cNvSpPr txBox="1"/>
          <p:nvPr/>
        </p:nvSpPr>
        <p:spPr>
          <a:xfrm>
            <a:off x="150213" y="711354"/>
            <a:ext cx="3329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/>
              <a:t>Matrix concatenation</a:t>
            </a:r>
            <a:endParaRPr lang="en-SG" sz="28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F94244-5371-128B-3277-F7029C1B4445}"/>
              </a:ext>
            </a:extLst>
          </p:cNvPr>
          <p:cNvGrpSpPr/>
          <p:nvPr/>
        </p:nvGrpSpPr>
        <p:grpSpPr>
          <a:xfrm>
            <a:off x="5533815" y="1710545"/>
            <a:ext cx="2082431" cy="1025050"/>
            <a:chOff x="6563361" y="4730753"/>
            <a:chExt cx="2082431" cy="102505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6A7861-107A-78F2-50B1-F4A30FA0F192}"/>
                </a:ext>
              </a:extLst>
            </p:cNvPr>
            <p:cNvSpPr/>
            <p:nvPr/>
          </p:nvSpPr>
          <p:spPr>
            <a:xfrm>
              <a:off x="6563361" y="4730753"/>
              <a:ext cx="704426" cy="10250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960814-F2DF-E387-2C3A-28885F107B4E}"/>
                </a:ext>
              </a:extLst>
            </p:cNvPr>
            <p:cNvSpPr txBox="1"/>
            <p:nvPr/>
          </p:nvSpPr>
          <p:spPr>
            <a:xfrm>
              <a:off x="7267786" y="4903292"/>
              <a:ext cx="13780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>
                  <a:solidFill>
                    <a:srgbClr val="FF0000"/>
                  </a:solidFill>
                </a:rPr>
                <a:t>column vector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E175ABC-CE8E-7057-D2BF-FBB7ACC2F451}"/>
              </a:ext>
            </a:extLst>
          </p:cNvPr>
          <p:cNvGrpSpPr/>
          <p:nvPr/>
        </p:nvGrpSpPr>
        <p:grpSpPr>
          <a:xfrm>
            <a:off x="4297450" y="1194293"/>
            <a:ext cx="2385846" cy="402047"/>
            <a:chOff x="4283904" y="1248480"/>
            <a:chExt cx="2385846" cy="402047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4098C3A-D588-B3C0-CBBC-4142E8F9EC7D}"/>
                </a:ext>
              </a:extLst>
            </p:cNvPr>
            <p:cNvCxnSpPr/>
            <p:nvPr/>
          </p:nvCxnSpPr>
          <p:spPr>
            <a:xfrm flipH="1">
              <a:off x="4903894" y="1650527"/>
              <a:ext cx="9414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336FEC-113D-9AF2-742F-3FB1A245EB6A}"/>
                </a:ext>
              </a:extLst>
            </p:cNvPr>
            <p:cNvSpPr txBox="1"/>
            <p:nvPr/>
          </p:nvSpPr>
          <p:spPr>
            <a:xfrm>
              <a:off x="4283904" y="1248480"/>
              <a:ext cx="23858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>
                  <a:solidFill>
                    <a:srgbClr val="FF0000"/>
                  </a:solidFill>
                </a:rPr>
                <a:t>Right-to-left multiplication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F974841-088C-A82B-F668-8C363D074C90}"/>
              </a:ext>
            </a:extLst>
          </p:cNvPr>
          <p:cNvSpPr txBox="1"/>
          <p:nvPr/>
        </p:nvSpPr>
        <p:spPr>
          <a:xfrm>
            <a:off x="3294453" y="1873576"/>
            <a:ext cx="5813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/>
              <a:t>=</a:t>
            </a:r>
            <a:endParaRPr lang="en-SG" sz="440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DF752A9-CBD3-BBA0-1376-463C447BF6D2}"/>
              </a:ext>
            </a:extLst>
          </p:cNvPr>
          <p:cNvGrpSpPr/>
          <p:nvPr/>
        </p:nvGrpSpPr>
        <p:grpSpPr>
          <a:xfrm>
            <a:off x="3868165" y="2446329"/>
            <a:ext cx="1696981" cy="828355"/>
            <a:chOff x="3854619" y="2500516"/>
            <a:chExt cx="1696981" cy="82835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FD1240-F207-A4BF-2745-083FDD6E6055}"/>
                </a:ext>
              </a:extLst>
            </p:cNvPr>
            <p:cNvGrpSpPr/>
            <p:nvPr/>
          </p:nvGrpSpPr>
          <p:grpSpPr>
            <a:xfrm>
              <a:off x="3854619" y="2606470"/>
              <a:ext cx="1235622" cy="716276"/>
              <a:chOff x="3854619" y="2606470"/>
              <a:chExt cx="1235622" cy="71627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44DE82-FB87-6743-F57E-7EC610B64095}"/>
                  </a:ext>
                </a:extLst>
              </p:cNvPr>
              <p:cNvSpPr txBox="1"/>
              <p:nvPr/>
            </p:nvSpPr>
            <p:spPr>
              <a:xfrm>
                <a:off x="3854619" y="2799526"/>
                <a:ext cx="92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400" dirty="0">
                    <a:solidFill>
                      <a:srgbClr val="00B0F0"/>
                    </a:solidFill>
                  </a:rPr>
                  <a:t>translate to origin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2152ABB-1899-A0C8-1B69-FB8ECAF6F485}"/>
                  </a:ext>
                </a:extLst>
              </p:cNvPr>
              <p:cNvCxnSpPr/>
              <p:nvPr/>
            </p:nvCxnSpPr>
            <p:spPr>
              <a:xfrm flipV="1">
                <a:off x="5090241" y="2606470"/>
                <a:ext cx="0" cy="249927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E0F7D00-DA24-3929-F9DC-D97F72D625CC}"/>
                </a:ext>
              </a:extLst>
            </p:cNvPr>
            <p:cNvSpPr txBox="1"/>
            <p:nvPr/>
          </p:nvSpPr>
          <p:spPr>
            <a:xfrm>
              <a:off x="4364931" y="2500516"/>
              <a:ext cx="673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>
                  <a:solidFill>
                    <a:srgbClr val="00B0F0"/>
                  </a:solidFill>
                </a:rPr>
                <a:t>scale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A95DEA6-F7C8-8001-2165-E14DCCEB492C}"/>
                </a:ext>
              </a:extLst>
            </p:cNvPr>
            <p:cNvGrpSpPr/>
            <p:nvPr/>
          </p:nvGrpSpPr>
          <p:grpSpPr>
            <a:xfrm>
              <a:off x="4316899" y="2605449"/>
              <a:ext cx="1234701" cy="723422"/>
              <a:chOff x="5090241" y="2606470"/>
              <a:chExt cx="1234701" cy="723422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4E1C83-03DD-AC16-C956-98DBFD4D04AF}"/>
                  </a:ext>
                </a:extLst>
              </p:cNvPr>
              <p:cNvSpPr txBox="1"/>
              <p:nvPr/>
            </p:nvSpPr>
            <p:spPr>
              <a:xfrm>
                <a:off x="5400382" y="2806672"/>
                <a:ext cx="92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400" dirty="0">
                    <a:solidFill>
                      <a:srgbClr val="00B0F0"/>
                    </a:solidFill>
                  </a:rPr>
                  <a:t>translate back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5185ECC-DD1F-58B9-ED0C-653BEDDB4710}"/>
                  </a:ext>
                </a:extLst>
              </p:cNvPr>
              <p:cNvCxnSpPr/>
              <p:nvPr/>
            </p:nvCxnSpPr>
            <p:spPr>
              <a:xfrm flipV="1">
                <a:off x="5090241" y="2606470"/>
                <a:ext cx="0" cy="249927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E8D4A84-824B-1ED9-5DB1-76C4AC272D8E}"/>
              </a:ext>
            </a:extLst>
          </p:cNvPr>
          <p:cNvSpPr txBox="1"/>
          <p:nvPr/>
        </p:nvSpPr>
        <p:spPr>
          <a:xfrm>
            <a:off x="0" y="6652646"/>
            <a:ext cx="461941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>
                <a:solidFill>
                  <a:schemeClr val="bg1">
                    <a:lumMod val="75000"/>
                  </a:schemeClr>
                </a:solidFill>
              </a:rPr>
              <a:t>https://www.brainvoyager.com/bv/doc/UsersGuide/CoordsAndTransforms/SpatialTransformationMatrices.html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F35A52-3C50-17C3-5855-0B1F5D759CC8}"/>
              </a:ext>
            </a:extLst>
          </p:cNvPr>
          <p:cNvSpPr txBox="1"/>
          <p:nvPr/>
        </p:nvSpPr>
        <p:spPr>
          <a:xfrm rot="21234078">
            <a:off x="3946432" y="4511165"/>
            <a:ext cx="1523729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2400"/>
              <a:t>Problem?!</a:t>
            </a:r>
            <a:endParaRPr lang="en-SG" sz="2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ED38CBC-B561-5D6A-505A-6C79A69284AB}"/>
              </a:ext>
            </a:extLst>
          </p:cNvPr>
          <p:cNvSpPr txBox="1"/>
          <p:nvPr/>
        </p:nvSpPr>
        <p:spPr>
          <a:xfrm>
            <a:off x="1337320" y="5106262"/>
            <a:ext cx="6796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/>
              <a:t>Rotation and scaling use matrix </a:t>
            </a:r>
            <a:r>
              <a:rPr lang="en-US" altLang="en-US" sz="2800" i="1" dirty="0"/>
              <a:t>multiplication</a:t>
            </a:r>
            <a:endParaRPr lang="en-SG" sz="2800" i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F06B909-A7D2-3D69-893B-5BDA789E6188}"/>
              </a:ext>
            </a:extLst>
          </p:cNvPr>
          <p:cNvSpPr txBox="1"/>
          <p:nvPr/>
        </p:nvSpPr>
        <p:spPr>
          <a:xfrm>
            <a:off x="1337319" y="5555333"/>
            <a:ext cx="541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/>
              <a:t>But translation uses matrix </a:t>
            </a:r>
            <a:r>
              <a:rPr lang="en-US" altLang="en-US" sz="2800" i="1" dirty="0"/>
              <a:t>addition</a:t>
            </a:r>
            <a:endParaRPr lang="en-SG" sz="2800" i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0952AF-F248-2294-307B-DCB1138A60C7}"/>
              </a:ext>
            </a:extLst>
          </p:cNvPr>
          <p:cNvSpPr txBox="1"/>
          <p:nvPr/>
        </p:nvSpPr>
        <p:spPr>
          <a:xfrm rot="21234078">
            <a:off x="6753060" y="5763089"/>
            <a:ext cx="153034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1400"/>
              <a:t>Must we separate translation? </a:t>
            </a:r>
            <a:endParaRPr lang="en-SG" sz="14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48D93BA-8713-31DB-49DD-985C92D34E62}"/>
              </a:ext>
            </a:extLst>
          </p:cNvPr>
          <p:cNvSpPr txBox="1"/>
          <p:nvPr/>
        </p:nvSpPr>
        <p:spPr>
          <a:xfrm rot="21063476">
            <a:off x="7279343" y="6217859"/>
            <a:ext cx="170883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1400"/>
              <a:t>Defeats the purpose! </a:t>
            </a:r>
            <a:endParaRPr lang="en-SG" sz="14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4B87B7-AD87-35CB-2F33-EAF32BD7B4F5}"/>
              </a:ext>
            </a:extLst>
          </p:cNvPr>
          <p:cNvSpPr txBox="1"/>
          <p:nvPr/>
        </p:nvSpPr>
        <p:spPr>
          <a:xfrm>
            <a:off x="480816" y="2060338"/>
            <a:ext cx="181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i="1">
                <a:solidFill>
                  <a:srgbClr val="00B0F0"/>
                </a:solidFill>
              </a:rPr>
              <a:t>This is just an example</a:t>
            </a:r>
          </a:p>
        </p:txBody>
      </p:sp>
    </p:spTree>
    <p:extLst>
      <p:ext uri="{BB962C8B-B14F-4D97-AF65-F5344CB8AC3E}">
        <p14:creationId xmlns:p14="http://schemas.microsoft.com/office/powerpoint/2010/main" val="22461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/>
      <p:bldP spid="83" grpId="0"/>
      <p:bldP spid="84" grpId="0" animBg="1"/>
      <p:bldP spid="85" grpId="0" animBg="1"/>
      <p:bldP spid="8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75345-3212-3DD8-F35B-8D469F75EFEB}"/>
              </a:ext>
            </a:extLst>
          </p:cNvPr>
          <p:cNvSpPr txBox="1"/>
          <p:nvPr/>
        </p:nvSpPr>
        <p:spPr>
          <a:xfrm>
            <a:off x="150213" y="32300"/>
            <a:ext cx="6419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 dirty="0">
                <a:solidFill>
                  <a:srgbClr val="00B0F0"/>
                </a:solidFill>
              </a:rPr>
              <a:t>Homogeneous </a:t>
            </a:r>
            <a:r>
              <a:rPr lang="en-US" altLang="en-US" sz="4400" dirty="0"/>
              <a:t>coordinates </a:t>
            </a:r>
            <a:endParaRPr lang="en-SG" sz="4400" dirty="0">
              <a:solidFill>
                <a:srgbClr val="00B0F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D779B5-78DA-9C52-1FC2-3C7DE39ABDC7}"/>
              </a:ext>
            </a:extLst>
          </p:cNvPr>
          <p:cNvSpPr txBox="1"/>
          <p:nvPr/>
        </p:nvSpPr>
        <p:spPr>
          <a:xfrm>
            <a:off x="150213" y="764722"/>
            <a:ext cx="4929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</a:rPr>
              <a:t>Rotation and scaling use matrix </a:t>
            </a:r>
            <a:r>
              <a:rPr lang="en-US" altLang="en-US" sz="2000" i="1" dirty="0">
                <a:solidFill>
                  <a:schemeClr val="bg1">
                    <a:lumMod val="65000"/>
                  </a:schemeClr>
                </a:solidFill>
              </a:rPr>
              <a:t>multiplication</a:t>
            </a:r>
            <a:endParaRPr lang="en-SG" sz="2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171992-3300-1414-370C-AD873B4337B0}"/>
              </a:ext>
            </a:extLst>
          </p:cNvPr>
          <p:cNvSpPr txBox="1"/>
          <p:nvPr/>
        </p:nvSpPr>
        <p:spPr>
          <a:xfrm>
            <a:off x="150213" y="1117168"/>
            <a:ext cx="394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>
                <a:solidFill>
                  <a:schemeClr val="bg1">
                    <a:lumMod val="65000"/>
                  </a:schemeClr>
                </a:solidFill>
              </a:rPr>
              <a:t>But translation uses matrix </a:t>
            </a:r>
            <a:r>
              <a:rPr lang="en-US" altLang="en-US" sz="2000" i="1">
                <a:solidFill>
                  <a:schemeClr val="bg1">
                    <a:lumMod val="65000"/>
                  </a:schemeClr>
                </a:solidFill>
              </a:rPr>
              <a:t>addition</a:t>
            </a:r>
            <a:endParaRPr lang="en-SG" sz="2000" i="1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52F1B5-213E-A92B-5A20-A0AECDCBB7D0}"/>
                  </a:ext>
                </a:extLst>
              </p:cNvPr>
              <p:cNvSpPr txBox="1"/>
              <p:nvPr/>
            </p:nvSpPr>
            <p:spPr>
              <a:xfrm>
                <a:off x="182781" y="4105358"/>
                <a:ext cx="3151592" cy="1844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SG" sz="4400" b="0" i="1" baseline="-250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SG" sz="4400" b="0" i="1" baseline="-250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4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52F1B5-213E-A92B-5A20-A0AECDCB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1" y="4105358"/>
                <a:ext cx="3151592" cy="1844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1D1AD1-4585-FDA0-A11B-FDAA57502584}"/>
                  </a:ext>
                </a:extLst>
              </p:cNvPr>
              <p:cNvSpPr txBox="1"/>
              <p:nvPr/>
            </p:nvSpPr>
            <p:spPr>
              <a:xfrm>
                <a:off x="3146815" y="4122509"/>
                <a:ext cx="821979" cy="1756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4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1D1AD1-4585-FDA0-A11B-FDAA575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815" y="4122509"/>
                <a:ext cx="821979" cy="1756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FED22894-8FC0-E1DC-1124-0AAEEA00E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5" y="1613490"/>
            <a:ext cx="2343001" cy="17296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DA342DD-E6B6-184D-BAA4-A3CDA4C89C30}"/>
              </a:ext>
            </a:extLst>
          </p:cNvPr>
          <p:cNvSpPr txBox="1"/>
          <p:nvPr/>
        </p:nvSpPr>
        <p:spPr>
          <a:xfrm>
            <a:off x="4822898" y="2508173"/>
            <a:ext cx="31515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Could we apply translation as a matrix </a:t>
            </a:r>
            <a:r>
              <a:rPr lang="en-US" altLang="en-US" sz="2000" i="1" dirty="0"/>
              <a:t>multiplication</a:t>
            </a:r>
            <a:r>
              <a:rPr lang="en-US" altLang="en-US" sz="2000" dirty="0"/>
              <a:t>?!</a:t>
            </a:r>
            <a:endParaRPr lang="en-SG" sz="2000" i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B057147-CE13-4816-3384-AAB715470D7A}"/>
              </a:ext>
            </a:extLst>
          </p:cNvPr>
          <p:cNvSpPr/>
          <p:nvPr/>
        </p:nvSpPr>
        <p:spPr>
          <a:xfrm>
            <a:off x="607197" y="4129281"/>
            <a:ext cx="2300370" cy="6270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957742-689C-257B-1261-5C45D719815F}"/>
              </a:ext>
            </a:extLst>
          </p:cNvPr>
          <p:cNvSpPr txBox="1"/>
          <p:nvPr/>
        </p:nvSpPr>
        <p:spPr>
          <a:xfrm>
            <a:off x="4293707" y="4122508"/>
            <a:ext cx="1515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/>
              <a:t>x + 0 + </a:t>
            </a:r>
            <a:r>
              <a:rPr lang="en-US" altLang="en-US" sz="2800" dirty="0" err="1"/>
              <a:t>t</a:t>
            </a:r>
            <a:r>
              <a:rPr lang="en-US" altLang="en-US" sz="2800" baseline="-25000" dirty="0" err="1"/>
              <a:t>x</a:t>
            </a:r>
            <a:endParaRPr lang="en-SG" sz="2800" i="1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4E1BA4-0EA5-F70D-0FB3-29471EB34F4A}"/>
              </a:ext>
            </a:extLst>
          </p:cNvPr>
          <p:cNvSpPr txBox="1"/>
          <p:nvPr/>
        </p:nvSpPr>
        <p:spPr>
          <a:xfrm>
            <a:off x="4293707" y="4756330"/>
            <a:ext cx="1515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/>
              <a:t>0 + y + t</a:t>
            </a:r>
            <a:r>
              <a:rPr lang="en-US" altLang="en-US" sz="2800" baseline="-25000" dirty="0"/>
              <a:t>y</a:t>
            </a:r>
            <a:endParaRPr lang="en-SG" sz="2800" i="1" baseline="-25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93AB0D-3B49-1127-F0D1-A9D07EC8243A}"/>
              </a:ext>
            </a:extLst>
          </p:cNvPr>
          <p:cNvSpPr/>
          <p:nvPr/>
        </p:nvSpPr>
        <p:spPr>
          <a:xfrm>
            <a:off x="584880" y="4782265"/>
            <a:ext cx="2300370" cy="62704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EBAC52-9216-828D-8E51-501E9D8AC95A}"/>
              </a:ext>
            </a:extLst>
          </p:cNvPr>
          <p:cNvSpPr txBox="1"/>
          <p:nvPr/>
        </p:nvSpPr>
        <p:spPr>
          <a:xfrm>
            <a:off x="4311241" y="5370999"/>
            <a:ext cx="1515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/>
              <a:t>0 + 0 + 1</a:t>
            </a:r>
            <a:endParaRPr lang="en-SG" sz="2800" i="1" baseline="-25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01AF9B-BF84-523F-ED42-F9C88943367B}"/>
              </a:ext>
            </a:extLst>
          </p:cNvPr>
          <p:cNvSpPr/>
          <p:nvPr/>
        </p:nvSpPr>
        <p:spPr>
          <a:xfrm>
            <a:off x="583733" y="5441169"/>
            <a:ext cx="2300370" cy="50879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53" name="Freeform: Shape 2052">
            <a:extLst>
              <a:ext uri="{FF2B5EF4-FFF2-40B4-BE49-F238E27FC236}">
                <a16:creationId xmlns:a16="http://schemas.microsoft.com/office/drawing/2014/main" id="{383DE734-623B-DCFB-D791-529B04ACADD2}"/>
              </a:ext>
            </a:extLst>
          </p:cNvPr>
          <p:cNvSpPr/>
          <p:nvPr/>
        </p:nvSpPr>
        <p:spPr>
          <a:xfrm>
            <a:off x="4199466" y="3355201"/>
            <a:ext cx="2682241" cy="736179"/>
          </a:xfrm>
          <a:custGeom>
            <a:avLst/>
            <a:gdLst>
              <a:gd name="connsiteX0" fmla="*/ 0 w 3366346"/>
              <a:gd name="connsiteY0" fmla="*/ 0 h 548640"/>
              <a:gd name="connsiteX1" fmla="*/ 568960 w 3366346"/>
              <a:gd name="connsiteY1" fmla="*/ 230294 h 548640"/>
              <a:gd name="connsiteX2" fmla="*/ 2878666 w 3366346"/>
              <a:gd name="connsiteY2" fmla="*/ 277707 h 548640"/>
              <a:gd name="connsiteX3" fmla="*/ 3366346 w 3366346"/>
              <a:gd name="connsiteY3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6346" h="548640">
                <a:moveTo>
                  <a:pt x="0" y="0"/>
                </a:moveTo>
                <a:cubicBezTo>
                  <a:pt x="44591" y="92005"/>
                  <a:pt x="89182" y="184010"/>
                  <a:pt x="568960" y="230294"/>
                </a:cubicBezTo>
                <a:cubicBezTo>
                  <a:pt x="1048738" y="276578"/>
                  <a:pt x="2412435" y="224649"/>
                  <a:pt x="2878666" y="277707"/>
                </a:cubicBezTo>
                <a:cubicBezTo>
                  <a:pt x="3344897" y="330765"/>
                  <a:pt x="3355621" y="439702"/>
                  <a:pt x="3366346" y="548640"/>
                </a:cubicBezTo>
              </a:path>
            </a:pathLst>
          </a:custGeom>
          <a:noFill/>
          <a:ln w="57150">
            <a:solidFill>
              <a:srgbClr val="FFF2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4F36A9-3136-C0D0-BCB6-133A904359DD}"/>
              </a:ext>
            </a:extLst>
          </p:cNvPr>
          <p:cNvGrpSpPr/>
          <p:nvPr/>
        </p:nvGrpSpPr>
        <p:grpSpPr>
          <a:xfrm>
            <a:off x="5953760" y="4091380"/>
            <a:ext cx="2605359" cy="1937354"/>
            <a:chOff x="5953760" y="4091380"/>
            <a:chExt cx="2605359" cy="193735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F73B8F-EBB0-B2D1-2389-223B498E997B}"/>
                </a:ext>
              </a:extLst>
            </p:cNvPr>
            <p:cNvCxnSpPr/>
            <p:nvPr/>
          </p:nvCxnSpPr>
          <p:spPr>
            <a:xfrm>
              <a:off x="5953760" y="5027662"/>
              <a:ext cx="406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C3A90C5-6D74-B960-6CAC-2CD88538C67B}"/>
                    </a:ext>
                  </a:extLst>
                </p:cNvPr>
                <p:cNvSpPr txBox="1"/>
                <p:nvPr/>
              </p:nvSpPr>
              <p:spPr>
                <a:xfrm>
                  <a:off x="6570133" y="4149601"/>
                  <a:ext cx="1966670" cy="17561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SG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SG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SG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SG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sz="4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sz="44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C3A90C5-6D74-B960-6CAC-2CD88538C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133" y="4149601"/>
                  <a:ext cx="1966670" cy="17561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16F6222B-E2EC-9CE3-8294-71C3C0C8C230}"/>
                </a:ext>
              </a:extLst>
            </p:cNvPr>
            <p:cNvSpPr/>
            <p:nvPr/>
          </p:nvSpPr>
          <p:spPr>
            <a:xfrm>
              <a:off x="6570133" y="4091380"/>
              <a:ext cx="1988986" cy="1937354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056" name="TextBox 2055">
            <a:extLst>
              <a:ext uri="{FF2B5EF4-FFF2-40B4-BE49-F238E27FC236}">
                <a16:creationId xmlns:a16="http://schemas.microsoft.com/office/drawing/2014/main" id="{826B1474-FADD-C7FC-69D1-C255778FB2DB}"/>
              </a:ext>
            </a:extLst>
          </p:cNvPr>
          <p:cNvSpPr txBox="1"/>
          <p:nvPr/>
        </p:nvSpPr>
        <p:spPr>
          <a:xfrm>
            <a:off x="6597571" y="6028734"/>
            <a:ext cx="1988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same, but with an extra dimension</a:t>
            </a:r>
            <a:endParaRPr lang="en-SG" i="1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AE68EBE-550A-FEDC-4E12-177A44B81AD9}"/>
              </a:ext>
            </a:extLst>
          </p:cNvPr>
          <p:cNvSpPr txBox="1"/>
          <p:nvPr/>
        </p:nvSpPr>
        <p:spPr>
          <a:xfrm>
            <a:off x="448240" y="3570181"/>
            <a:ext cx="314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Add an extra dimension</a:t>
            </a:r>
            <a:endParaRPr lang="en-SG" sz="2400" i="1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111B7F62-002B-39C2-1104-98124E4921E8}"/>
              </a:ext>
            </a:extLst>
          </p:cNvPr>
          <p:cNvSpPr txBox="1"/>
          <p:nvPr/>
        </p:nvSpPr>
        <p:spPr>
          <a:xfrm>
            <a:off x="992207" y="6055932"/>
            <a:ext cx="1530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2x2 </a:t>
            </a:r>
            <a:r>
              <a:rPr lang="en-US" sz="2400">
                <a:sym typeface="Wingdings" panose="05000000000000000000" pitchFamily="2" charset="2"/>
              </a:rPr>
              <a:t> 3x3</a:t>
            </a:r>
            <a:endParaRPr lang="en-SG" sz="2400" i="1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1E0C2F9-B48D-0069-2CE7-686A4E60F064}"/>
              </a:ext>
            </a:extLst>
          </p:cNvPr>
          <p:cNvSpPr txBox="1"/>
          <p:nvPr/>
        </p:nvSpPr>
        <p:spPr>
          <a:xfrm>
            <a:off x="2825955" y="6055991"/>
            <a:ext cx="1530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2x1 </a:t>
            </a:r>
            <a:r>
              <a:rPr lang="en-US" sz="2400">
                <a:sym typeface="Wingdings" panose="05000000000000000000" pitchFamily="2" charset="2"/>
              </a:rPr>
              <a:t> 2x3</a:t>
            </a:r>
            <a:endParaRPr lang="en-SG" sz="24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06DCB-9A38-31E8-38D8-92693200435A}"/>
              </a:ext>
            </a:extLst>
          </p:cNvPr>
          <p:cNvSpPr txBox="1"/>
          <p:nvPr/>
        </p:nvSpPr>
        <p:spPr>
          <a:xfrm rot="21304661">
            <a:off x="6162471" y="1063904"/>
            <a:ext cx="2343001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/>
              <a:t>This extra dimension is called …</a:t>
            </a:r>
            <a:endParaRPr lang="en-SG" sz="2000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5707E-22A8-2B85-923D-B1128602251E}"/>
              </a:ext>
            </a:extLst>
          </p:cNvPr>
          <p:cNvSpPr txBox="1"/>
          <p:nvPr/>
        </p:nvSpPr>
        <p:spPr>
          <a:xfrm rot="20648167">
            <a:off x="7770785" y="1720836"/>
            <a:ext cx="637330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/>
              <a:t>w</a:t>
            </a:r>
            <a:endParaRPr lang="en-SG" sz="2000" i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A93F4-2D5B-DE31-25BB-A15B2778338C}"/>
              </a:ext>
            </a:extLst>
          </p:cNvPr>
          <p:cNvGrpSpPr/>
          <p:nvPr/>
        </p:nvGrpSpPr>
        <p:grpSpPr>
          <a:xfrm>
            <a:off x="3048000" y="2349435"/>
            <a:ext cx="1591733" cy="1045553"/>
            <a:chOff x="3048000" y="2349435"/>
            <a:chExt cx="1591733" cy="104555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8C080BE-0C5F-AE79-540B-5D2A8A1E2205}"/>
                </a:ext>
              </a:extLst>
            </p:cNvPr>
            <p:cNvSpPr txBox="1"/>
            <p:nvPr/>
          </p:nvSpPr>
          <p:spPr>
            <a:xfrm>
              <a:off x="3677334" y="2349435"/>
              <a:ext cx="9038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800">
                  <a:solidFill>
                    <a:srgbClr val="FF0000"/>
                  </a:solidFill>
                </a:rPr>
                <a:t>x + t</a:t>
              </a:r>
              <a:r>
                <a:rPr lang="en-US" altLang="en-US" sz="2800" baseline="-25000">
                  <a:solidFill>
                    <a:srgbClr val="FF0000"/>
                  </a:solidFill>
                </a:rPr>
                <a:t>x</a:t>
              </a:r>
              <a:endParaRPr lang="en-SG" sz="2800" i="1" baseline="-25000">
                <a:solidFill>
                  <a:srgbClr val="FF0000"/>
                </a:solidFill>
              </a:endParaRPr>
            </a:p>
          </p:txBody>
        </p: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AA68281E-2031-2946-1098-6D836309BC1C}"/>
                </a:ext>
              </a:extLst>
            </p:cNvPr>
            <p:cNvSpPr txBox="1"/>
            <p:nvPr/>
          </p:nvSpPr>
          <p:spPr>
            <a:xfrm>
              <a:off x="3677334" y="2817676"/>
              <a:ext cx="9623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800">
                  <a:solidFill>
                    <a:srgbClr val="00B050"/>
                  </a:solidFill>
                </a:rPr>
                <a:t>y + t</a:t>
              </a:r>
              <a:r>
                <a:rPr lang="en-US" altLang="en-US" sz="2800" baseline="-25000">
                  <a:solidFill>
                    <a:srgbClr val="00B050"/>
                  </a:solidFill>
                </a:rPr>
                <a:t>y</a:t>
              </a:r>
              <a:endParaRPr lang="en-SG" sz="2800" i="1" baseline="-25000">
                <a:solidFill>
                  <a:srgbClr val="00B05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B51D121-520D-B7AA-B092-AD1243D64E18}"/>
                </a:ext>
              </a:extLst>
            </p:cNvPr>
            <p:cNvCxnSpPr/>
            <p:nvPr/>
          </p:nvCxnSpPr>
          <p:spPr>
            <a:xfrm>
              <a:off x="3048000" y="2862116"/>
              <a:ext cx="406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086FBA-9390-3E74-5A88-C2CD2927066E}"/>
                </a:ext>
              </a:extLst>
            </p:cNvPr>
            <p:cNvSpPr/>
            <p:nvPr/>
          </p:nvSpPr>
          <p:spPr>
            <a:xfrm>
              <a:off x="3637565" y="2383429"/>
              <a:ext cx="1002168" cy="1011559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7185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0" grpId="0"/>
      <p:bldP spid="51" grpId="0" animBg="1"/>
      <p:bldP spid="53" grpId="0"/>
      <p:bldP spid="54" grpId="0"/>
      <p:bldP spid="55" grpId="0" animBg="1"/>
      <p:bldP spid="56" grpId="0"/>
      <p:bldP spid="57" grpId="0" animBg="1"/>
      <p:bldP spid="2053" grpId="0" animBg="1"/>
      <p:bldP spid="2056" grpId="0"/>
      <p:bldP spid="2057" grpId="0"/>
      <p:bldP spid="2058" grpId="0"/>
      <p:bldP spid="2059" grpId="0"/>
      <p:bldP spid="3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75345-3212-3DD8-F35B-8D469F75EFEB}"/>
              </a:ext>
            </a:extLst>
          </p:cNvPr>
          <p:cNvSpPr txBox="1"/>
          <p:nvPr/>
        </p:nvSpPr>
        <p:spPr>
          <a:xfrm>
            <a:off x="150213" y="32300"/>
            <a:ext cx="6419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Homogeneous </a:t>
            </a:r>
            <a:r>
              <a:rPr lang="en-US" altLang="en-US" sz="4400"/>
              <a:t>coordinates 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7EA11-5ACC-0FFA-A503-B45C7245C4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2587" y="2023744"/>
            <a:ext cx="1793144" cy="1788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A6053-74BD-C500-FB10-316E0949A1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3627" y="2227743"/>
            <a:ext cx="3767786" cy="966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CA7C31-63E7-D104-5FA5-CD4BDD77315A}"/>
              </a:ext>
            </a:extLst>
          </p:cNvPr>
          <p:cNvSpPr txBox="1"/>
          <p:nvPr/>
        </p:nvSpPr>
        <p:spPr>
          <a:xfrm>
            <a:off x="1362039" y="801741"/>
            <a:ext cx="64199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It’s much more complex than this, involving how a 3D world is projected as a 2D image in computer graphics (they are also called </a:t>
            </a:r>
            <a:r>
              <a:rPr lang="en-US" sz="2000" i="1"/>
              <a:t>projective</a:t>
            </a:r>
            <a:r>
              <a:rPr lang="en-US" sz="2000"/>
              <a:t> coordinates).</a:t>
            </a:r>
            <a:endParaRPr lang="en-SG" sz="2000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BE898-6CBE-3B8C-8AFF-72B63819F783}"/>
              </a:ext>
            </a:extLst>
          </p:cNvPr>
          <p:cNvSpPr txBox="1"/>
          <p:nvPr/>
        </p:nvSpPr>
        <p:spPr>
          <a:xfrm>
            <a:off x="1362039" y="4752272"/>
            <a:ext cx="64199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But as far as we are concerned, representing positions and vectors using homogeneous coordinates allows us to apply rotation, scaling, and translation as matrix </a:t>
            </a:r>
            <a:r>
              <a:rPr lang="en-US" sz="2000" dirty="0">
                <a:solidFill>
                  <a:srgbClr val="00B0F0"/>
                </a:solidFill>
              </a:rPr>
              <a:t>multiplications</a:t>
            </a:r>
            <a:r>
              <a:rPr lang="en-US" sz="2000" dirty="0"/>
              <a:t>.</a:t>
            </a:r>
            <a:endParaRPr lang="en-SG" sz="2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47AD6-9185-89E9-7263-1F020D0E2218}"/>
              </a:ext>
            </a:extLst>
          </p:cNvPr>
          <p:cNvSpPr txBox="1"/>
          <p:nvPr/>
        </p:nvSpPr>
        <p:spPr>
          <a:xfrm>
            <a:off x="1362039" y="5865834"/>
            <a:ext cx="6419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This then allows us to </a:t>
            </a:r>
            <a:r>
              <a:rPr lang="en-US" sz="2000" dirty="0">
                <a:solidFill>
                  <a:srgbClr val="00B0F0"/>
                </a:solidFill>
              </a:rPr>
              <a:t>concatenate</a:t>
            </a:r>
            <a:r>
              <a:rPr lang="en-US" sz="2000" dirty="0"/>
              <a:t> multiple transformation matrices into a single matrix.</a:t>
            </a:r>
            <a:endParaRPr lang="en-SG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249E2-364F-C40F-D59B-2BDA3E10C2FA}"/>
              </a:ext>
            </a:extLst>
          </p:cNvPr>
          <p:cNvSpPr txBox="1"/>
          <p:nvPr/>
        </p:nvSpPr>
        <p:spPr>
          <a:xfrm>
            <a:off x="1362039" y="3965442"/>
            <a:ext cx="64199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They are called </a:t>
            </a:r>
            <a:r>
              <a:rPr lang="en-US" sz="2000" i="1" dirty="0"/>
              <a:t>homogeneous</a:t>
            </a:r>
            <a:r>
              <a:rPr lang="en-US" sz="2000" dirty="0"/>
              <a:t> coordinates because they treat points in Euclidean and projective space the same.</a:t>
            </a:r>
            <a:endParaRPr lang="en-SG" sz="2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C7AC96-42FD-F937-31C4-8306CED5877D}"/>
              </a:ext>
            </a:extLst>
          </p:cNvPr>
          <p:cNvSpPr txBox="1"/>
          <p:nvPr/>
        </p:nvSpPr>
        <p:spPr>
          <a:xfrm rot="21391796">
            <a:off x="6762491" y="3478172"/>
            <a:ext cx="1637844" cy="43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SG" sz="11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homogeneous: </a:t>
            </a:r>
            <a:r>
              <a:rPr lang="en-US" sz="110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 the same or a similar kind</a:t>
            </a:r>
            <a:endParaRPr lang="en-SG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75345-3212-3DD8-F35B-8D469F75EFEB}"/>
              </a:ext>
            </a:extLst>
          </p:cNvPr>
          <p:cNvSpPr txBox="1"/>
          <p:nvPr/>
        </p:nvSpPr>
        <p:spPr>
          <a:xfrm>
            <a:off x="150213" y="32300"/>
            <a:ext cx="6419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Homogeneous </a:t>
            </a:r>
            <a:r>
              <a:rPr lang="en-US" altLang="en-US" sz="4400"/>
              <a:t>coordinates </a:t>
            </a:r>
            <a:endParaRPr lang="en-SG" sz="4400">
              <a:solidFill>
                <a:srgbClr val="00B0F0"/>
              </a:solidFill>
            </a:endParaRP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C7886CA8-5109-BC74-20BB-8EEA1620A2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183927"/>
              </p:ext>
            </p:extLst>
          </p:nvPr>
        </p:nvGraphicFramePr>
        <p:xfrm>
          <a:off x="2728688" y="1886858"/>
          <a:ext cx="3389023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300" imgH="711200" progId="Equation.3">
                  <p:embed/>
                </p:oleObj>
              </mc:Choice>
              <mc:Fallback>
                <p:oleObj name="Equation" r:id="rId2" imgW="1384300" imgH="711200" progId="Equation.3">
                  <p:embed/>
                  <p:pic>
                    <p:nvPicPr>
                      <p:cNvPr id="59396" name="Object 6">
                        <a:extLst>
                          <a:ext uri="{FF2B5EF4-FFF2-40B4-BE49-F238E27FC236}">
                            <a16:creationId xmlns:a16="http://schemas.microsoft.com/office/drawing/2014/main" id="{E5125A43-00A1-2C49-F777-39A7636D40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688" y="1886858"/>
                        <a:ext cx="3389023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F17CDFE-BDBB-18BD-293E-B7361B643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529868"/>
              </p:ext>
            </p:extLst>
          </p:nvPr>
        </p:nvGraphicFramePr>
        <p:xfrm>
          <a:off x="2728688" y="3993417"/>
          <a:ext cx="4004292" cy="228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914400" progId="Equation.3">
                  <p:embed/>
                </p:oleObj>
              </mc:Choice>
              <mc:Fallback>
                <p:oleObj name="Equation" r:id="rId4" imgW="1600200" imgH="914400" progId="Equation.3">
                  <p:embed/>
                  <p:pic>
                    <p:nvPicPr>
                      <p:cNvPr id="59397" name="Object 8">
                        <a:extLst>
                          <a:ext uri="{FF2B5EF4-FFF2-40B4-BE49-F238E27FC236}">
                            <a16:creationId xmlns:a16="http://schemas.microsoft.com/office/drawing/2014/main" id="{10C0B486-66FE-15AA-3916-EF27DD70FF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688" y="3993417"/>
                        <a:ext cx="4004292" cy="228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A156D68-2D18-0D1D-9331-5B827EE8BC5B}"/>
              </a:ext>
            </a:extLst>
          </p:cNvPr>
          <p:cNvSpPr txBox="1"/>
          <p:nvPr/>
        </p:nvSpPr>
        <p:spPr>
          <a:xfrm>
            <a:off x="1324420" y="2233361"/>
            <a:ext cx="1047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5400"/>
              <a:t>2D</a:t>
            </a:r>
            <a:endParaRPr lang="en-SG" sz="5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C019DF-B02E-8CC2-2B00-EECC605E2CA3}"/>
              </a:ext>
            </a:extLst>
          </p:cNvPr>
          <p:cNvSpPr txBox="1"/>
          <p:nvPr/>
        </p:nvSpPr>
        <p:spPr>
          <a:xfrm>
            <a:off x="1324420" y="4554906"/>
            <a:ext cx="1047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5400"/>
              <a:t>3D</a:t>
            </a:r>
            <a:endParaRPr lang="en-SG" sz="5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A7A1C2-0D7F-E96D-0478-108B4EC8B8A3}"/>
              </a:ext>
            </a:extLst>
          </p:cNvPr>
          <p:cNvSpPr txBox="1"/>
          <p:nvPr/>
        </p:nvSpPr>
        <p:spPr>
          <a:xfrm>
            <a:off x="233980" y="820221"/>
            <a:ext cx="548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</a:rPr>
              <a:t>A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</a:rPr>
              <a:t>third coordinate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</a:rPr>
              <a:t>is added to a 2D coordinate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9E098-CB37-6751-124B-3BA8F2CEC276}"/>
              </a:ext>
            </a:extLst>
          </p:cNvPr>
          <p:cNvSpPr txBox="1"/>
          <p:nvPr/>
        </p:nvSpPr>
        <p:spPr>
          <a:xfrm>
            <a:off x="233980" y="1235071"/>
            <a:ext cx="563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</a:rPr>
              <a:t>A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rebuchet MS"/>
              </a:rPr>
              <a:t>fourth coordinate </a:t>
            </a: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</a:rPr>
              <a:t>is added to a 3D coordinate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25D808-744C-2C7E-814C-11FFA2592FB7}"/>
              </a:ext>
            </a:extLst>
          </p:cNvPr>
          <p:cNvSpPr txBox="1"/>
          <p:nvPr/>
        </p:nvSpPr>
        <p:spPr>
          <a:xfrm rot="21063476">
            <a:off x="7063807" y="6018893"/>
            <a:ext cx="1708838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1400"/>
              <a:t>So let’s look at those examples again …</a:t>
            </a:r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38159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ED74B-00CF-2041-3B1E-D95B3DCE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5" y="2941382"/>
            <a:ext cx="3941721" cy="2698093"/>
          </a:xfrm>
          <a:prstGeom prst="rect">
            <a:avLst/>
          </a:prstGeom>
        </p:spPr>
      </p:pic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2BC37875-BE81-B34B-3D2F-5BA34B5CC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610979"/>
              </p:ext>
            </p:extLst>
          </p:nvPr>
        </p:nvGraphicFramePr>
        <p:xfrm>
          <a:off x="4421770" y="3140788"/>
          <a:ext cx="4248266" cy="1149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711200" progId="Equation.3">
                  <p:embed/>
                </p:oleObj>
              </mc:Choice>
              <mc:Fallback>
                <p:oleObj name="Equation" r:id="rId3" imgW="2628900" imgH="711200" progId="Equation.3">
                  <p:embed/>
                  <p:pic>
                    <p:nvPicPr>
                      <p:cNvPr id="61444" name="Object 6">
                        <a:extLst>
                          <a:ext uri="{FF2B5EF4-FFF2-40B4-BE49-F238E27FC236}">
                            <a16:creationId xmlns:a16="http://schemas.microsoft.com/office/drawing/2014/main" id="{4588C4BF-BC3C-D404-7A1D-B8A77D4988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1770" y="3140788"/>
                        <a:ext cx="4248266" cy="1149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7">
            <a:extLst>
              <a:ext uri="{FF2B5EF4-FFF2-40B4-BE49-F238E27FC236}">
                <a16:creationId xmlns:a16="http://schemas.microsoft.com/office/drawing/2014/main" id="{4FA518D0-31B8-2984-F47F-814C26408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060542"/>
              </p:ext>
            </p:extLst>
          </p:nvPr>
        </p:nvGraphicFramePr>
        <p:xfrm>
          <a:off x="4421770" y="4509228"/>
          <a:ext cx="4337703" cy="1222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06700" imgH="711200" progId="Equation.3">
                  <p:embed/>
                </p:oleObj>
              </mc:Choice>
              <mc:Fallback>
                <p:oleObj name="Equation" r:id="rId5" imgW="2806700" imgH="711200" progId="Equation.3">
                  <p:embed/>
                  <p:pic>
                    <p:nvPicPr>
                      <p:cNvPr id="61446" name="Object 17">
                        <a:extLst>
                          <a:ext uri="{FF2B5EF4-FFF2-40B4-BE49-F238E27FC236}">
                            <a16:creationId xmlns:a16="http://schemas.microsoft.com/office/drawing/2014/main" id="{B0B4479E-6629-EB64-466A-614F539D18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1770" y="4509228"/>
                        <a:ext cx="4337703" cy="12223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>
            <a:extLst>
              <a:ext uri="{FF2B5EF4-FFF2-40B4-BE49-F238E27FC236}">
                <a16:creationId xmlns:a16="http://schemas.microsoft.com/office/drawing/2014/main" id="{EEAB1E64-4896-AFC2-6CEF-F3F34E1ACCBE}"/>
              </a:ext>
            </a:extLst>
          </p:cNvPr>
          <p:cNvSpPr txBox="1">
            <a:spLocks noChangeArrowheads="1"/>
          </p:cNvSpPr>
          <p:nvPr/>
        </p:nvSpPr>
        <p:spPr>
          <a:xfrm>
            <a:off x="208689" y="1984104"/>
            <a:ext cx="7165293" cy="718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300"/>
              <a:t>Set up a vector that will move the car </a:t>
            </a:r>
            <a:r>
              <a:rPr lang="en-US" altLang="en-US" sz="2300" b="1">
                <a:solidFill>
                  <a:srgbClr val="FF0000"/>
                </a:solidFill>
              </a:rPr>
              <a:t>50</a:t>
            </a:r>
            <a:r>
              <a:rPr lang="en-US" altLang="en-US" sz="2300"/>
              <a:t> pixels to the right and </a:t>
            </a:r>
            <a:r>
              <a:rPr lang="en-US" altLang="en-US" sz="2300" b="1">
                <a:solidFill>
                  <a:srgbClr val="00B050"/>
                </a:solidFill>
              </a:rPr>
              <a:t>80</a:t>
            </a:r>
            <a:r>
              <a:rPr lang="en-US" altLang="en-US" sz="2300"/>
              <a:t> pixels down.</a:t>
            </a:r>
            <a:endParaRPr lang="en-US" alt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9D0AB-AB3E-FBE8-68BB-90408C655D5E}"/>
              </a:ext>
            </a:extLst>
          </p:cNvPr>
          <p:cNvSpPr txBox="1"/>
          <p:nvPr/>
        </p:nvSpPr>
        <p:spPr>
          <a:xfrm>
            <a:off x="208690" y="1495257"/>
            <a:ext cx="4344619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400"/>
              <a:t>A car sprite has 4 corner vertices.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952F0-BD15-3C28-08C0-48E8CB1DBB4E}"/>
              </a:ext>
            </a:extLst>
          </p:cNvPr>
          <p:cNvSpPr txBox="1"/>
          <p:nvPr/>
        </p:nvSpPr>
        <p:spPr>
          <a:xfrm>
            <a:off x="6034722" y="6115367"/>
            <a:ext cx="1247818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80000"/>
              </a:lnSpc>
              <a:buNone/>
            </a:pPr>
            <a:r>
              <a:rPr lang="en-US" altLang="en-US">
                <a:solidFill>
                  <a:srgbClr val="00B0F0"/>
                </a:solidFill>
              </a:rPr>
              <a:t>vertex A</a:t>
            </a:r>
            <a:endParaRPr lang="en-US" altLang="en-US" sz="1400">
              <a:solidFill>
                <a:srgbClr val="00B0F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B10ECA-216B-3E4A-A97E-9626F7C914D7}"/>
              </a:ext>
            </a:extLst>
          </p:cNvPr>
          <p:cNvCxnSpPr/>
          <p:nvPr/>
        </p:nvCxnSpPr>
        <p:spPr>
          <a:xfrm flipV="1">
            <a:off x="6590621" y="5785303"/>
            <a:ext cx="0" cy="3300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938A-C3F8-F601-4731-16B2A7C96176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2657A2-613B-8986-6567-613A27AEED98}"/>
              </a:ext>
            </a:extLst>
          </p:cNvPr>
          <p:cNvGrpSpPr/>
          <p:nvPr/>
        </p:nvGrpSpPr>
        <p:grpSpPr>
          <a:xfrm>
            <a:off x="7314885" y="2343169"/>
            <a:ext cx="1247818" cy="797619"/>
            <a:chOff x="7314885" y="2343169"/>
            <a:chExt cx="1247818" cy="7976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074569-4D04-94C4-E309-2A1D49DA75D0}"/>
                </a:ext>
              </a:extLst>
            </p:cNvPr>
            <p:cNvSpPr txBox="1"/>
            <p:nvPr/>
          </p:nvSpPr>
          <p:spPr>
            <a:xfrm>
              <a:off x="7314885" y="2343169"/>
              <a:ext cx="1247818" cy="491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eaLnBrk="1" hangingPunct="1">
                <a:lnSpc>
                  <a:spcPct val="80000"/>
                </a:lnSpc>
                <a:buNone/>
              </a:pPr>
              <a:r>
                <a:rPr lang="en-US" altLang="en-US" sz="1600">
                  <a:solidFill>
                    <a:srgbClr val="00B0F0"/>
                  </a:solidFill>
                </a:rPr>
                <a:t>Translation values</a:t>
              </a:r>
              <a:endParaRPr lang="en-US" altLang="en-US" sz="1200">
                <a:solidFill>
                  <a:srgbClr val="00B0F0"/>
                </a:solidFill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D2D7F5-1476-DAD0-C8FA-C2F99FC8648F}"/>
                </a:ext>
              </a:extLst>
            </p:cNvPr>
            <p:cNvCxnSpPr/>
            <p:nvPr/>
          </p:nvCxnSpPr>
          <p:spPr>
            <a:xfrm flipV="1">
              <a:off x="7938794" y="2810724"/>
              <a:ext cx="0" cy="33006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681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Translation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B41C6C-73C2-C499-C331-CB3F73D2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232" y="1391638"/>
            <a:ext cx="5734842" cy="1440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1E53DB-DC22-02F6-B2B5-DA623F37F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83"/>
          <a:stretch/>
        </p:blipFill>
        <p:spPr>
          <a:xfrm>
            <a:off x="1561332" y="2787918"/>
            <a:ext cx="5602759" cy="1258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9AF103-B961-A9DB-B17F-2AC7EED1D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30" b="33853"/>
          <a:stretch/>
        </p:blipFill>
        <p:spPr>
          <a:xfrm>
            <a:off x="1549460" y="4046585"/>
            <a:ext cx="5602759" cy="1258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56CF31-2D57-8C90-7881-5DA43912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08" b="1075"/>
          <a:stretch/>
        </p:blipFill>
        <p:spPr>
          <a:xfrm>
            <a:off x="1537588" y="5305253"/>
            <a:ext cx="5602759" cy="12586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76A028-B953-098E-1BC1-695C3219AED9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2BEE2-703E-AC1A-0806-534CF15B4CEE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DF03D-F7E9-A9A5-8D3A-4008368E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29" y="1466715"/>
            <a:ext cx="3613326" cy="158369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8B1D63C-B186-5057-453E-9D898BA43CB2}"/>
              </a:ext>
            </a:extLst>
          </p:cNvPr>
          <p:cNvGrpSpPr/>
          <p:nvPr/>
        </p:nvGrpSpPr>
        <p:grpSpPr>
          <a:xfrm>
            <a:off x="5237746" y="1626525"/>
            <a:ext cx="1757413" cy="1223987"/>
            <a:chOff x="5714541" y="1380326"/>
            <a:chExt cx="1848633" cy="12875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38620F-952A-BA84-FB33-22FC7A6FA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272" t="6855" r="25830" b="9735"/>
            <a:stretch/>
          </p:blipFill>
          <p:spPr>
            <a:xfrm>
              <a:off x="6094928" y="1599150"/>
              <a:ext cx="1045047" cy="7976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55B629-075B-6AF7-7937-658622222726}"/>
                </a:ext>
              </a:extLst>
            </p:cNvPr>
            <p:cNvSpPr txBox="1"/>
            <p:nvPr/>
          </p:nvSpPr>
          <p:spPr>
            <a:xfrm>
              <a:off x="5722557" y="2279342"/>
              <a:ext cx="466650" cy="38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/>
                <a:t>A’</a:t>
              </a:r>
              <a:endParaRPr lang="en-S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7D242-1345-93B3-109F-F8BE17441B8A}"/>
                </a:ext>
              </a:extLst>
            </p:cNvPr>
            <p:cNvSpPr txBox="1"/>
            <p:nvPr/>
          </p:nvSpPr>
          <p:spPr>
            <a:xfrm>
              <a:off x="7096524" y="2274700"/>
              <a:ext cx="466650" cy="38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/>
                <a:t>B’</a:t>
              </a:r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4AE534-9728-405E-975D-9786D7248FFD}"/>
                </a:ext>
              </a:extLst>
            </p:cNvPr>
            <p:cNvSpPr txBox="1"/>
            <p:nvPr/>
          </p:nvSpPr>
          <p:spPr>
            <a:xfrm>
              <a:off x="7096524" y="1393872"/>
              <a:ext cx="466650" cy="38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/>
                <a:t>C’</a:t>
              </a:r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5794C2-8783-FC56-88BD-E4D8403B3D27}"/>
                </a:ext>
              </a:extLst>
            </p:cNvPr>
            <p:cNvSpPr txBox="1"/>
            <p:nvPr/>
          </p:nvSpPr>
          <p:spPr>
            <a:xfrm>
              <a:off x="5714541" y="1380326"/>
              <a:ext cx="466650" cy="38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/>
                <a:t>D’</a:t>
              </a:r>
              <a:endParaRPr lang="en-SG"/>
            </a:p>
          </p:txBody>
        </p:sp>
      </p:grpSp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01F7795E-7B28-3E41-D08B-2F8483E52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413590"/>
              </p:ext>
            </p:extLst>
          </p:nvPr>
        </p:nvGraphicFramePr>
        <p:xfrm>
          <a:off x="2005809" y="3238410"/>
          <a:ext cx="5093992" cy="1315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55900" imgH="711200" progId="Equation.3">
                  <p:embed/>
                </p:oleObj>
              </mc:Choice>
              <mc:Fallback>
                <p:oleObj name="Equation" r:id="rId3" imgW="2755900" imgH="711200" progId="Equation.3">
                  <p:embed/>
                  <p:pic>
                    <p:nvPicPr>
                      <p:cNvPr id="125970" name="Object 4">
                        <a:extLst>
                          <a:ext uri="{FF2B5EF4-FFF2-40B4-BE49-F238E27FC236}">
                            <a16:creationId xmlns:a16="http://schemas.microsoft.com/office/drawing/2014/main" id="{64B46076-566A-1E70-5F40-74DCDAE407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809" y="3238410"/>
                        <a:ext cx="5093992" cy="1315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4C5B6E-C76D-FDB5-0A8C-32399F872D77}"/>
              </a:ext>
            </a:extLst>
          </p:cNvPr>
          <p:cNvGrpSpPr/>
          <p:nvPr/>
        </p:nvGrpSpPr>
        <p:grpSpPr>
          <a:xfrm>
            <a:off x="1269916" y="4680113"/>
            <a:ext cx="5812731" cy="1436961"/>
            <a:chOff x="1269916" y="4680113"/>
            <a:chExt cx="5812731" cy="1436961"/>
          </a:xfrm>
        </p:grpSpPr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D24EC4F5-3078-0F4B-5A51-83F5E239A8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3681467"/>
                </p:ext>
              </p:extLst>
            </p:nvPr>
          </p:nvGraphicFramePr>
          <p:xfrm>
            <a:off x="2005092" y="4680113"/>
            <a:ext cx="5077555" cy="1436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794000" imgH="711200" progId="Equation.3">
                    <p:embed/>
                  </p:oleObj>
                </mc:Choice>
                <mc:Fallback>
                  <p:oleObj name="Equation" r:id="rId5" imgW="2794000" imgH="711200" progId="Equation.3">
                    <p:embed/>
                    <p:pic>
                      <p:nvPicPr>
                        <p:cNvPr id="125981" name="Object 15">
                          <a:extLst>
                            <a:ext uri="{FF2B5EF4-FFF2-40B4-BE49-F238E27FC236}">
                              <a16:creationId xmlns:a16="http://schemas.microsoft.com/office/drawing/2014/main" id="{73394FFD-CFD4-0CBB-1715-211ADBDD73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5092" y="4680113"/>
                          <a:ext cx="5077555" cy="14369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AF54CD-3AB3-0D17-6E66-E0E76D15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9916" y="5159828"/>
              <a:ext cx="622701" cy="38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48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Scaling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2BEE2-703E-AC1A-0806-534CF15B4CEE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3A68071C-8086-B729-139B-F8C878B55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111335"/>
              </p:ext>
            </p:extLst>
          </p:nvPr>
        </p:nvGraphicFramePr>
        <p:xfrm>
          <a:off x="1139956" y="1685109"/>
          <a:ext cx="6433003" cy="44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73400" imgH="2133600" progId="Equation.3">
                  <p:embed/>
                </p:oleObj>
              </mc:Choice>
              <mc:Fallback>
                <p:oleObj name="Equation" r:id="rId2" imgW="3073400" imgH="2133600" progId="Equation.3">
                  <p:embed/>
                  <p:pic>
                    <p:nvPicPr>
                      <p:cNvPr id="71684" name="Object 4">
                        <a:extLst>
                          <a:ext uri="{FF2B5EF4-FFF2-40B4-BE49-F238E27FC236}">
                            <a16:creationId xmlns:a16="http://schemas.microsoft.com/office/drawing/2014/main" id="{F87E12A4-E431-9D7E-63BB-E15784C833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956" y="1685109"/>
                        <a:ext cx="6433003" cy="44655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484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2BEE2-703E-AC1A-0806-534CF15B4CEE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4C076-43E9-E520-C9E2-013DA6BC1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0"/>
          <a:stretch/>
        </p:blipFill>
        <p:spPr>
          <a:xfrm>
            <a:off x="3341228" y="1323023"/>
            <a:ext cx="2840702" cy="1999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F63F1B-4D7D-A860-BF60-54AD2D9A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968" y="3429000"/>
            <a:ext cx="3773260" cy="1398583"/>
          </a:xfrm>
          <a:prstGeom prst="rect">
            <a:avLst/>
          </a:prstGeom>
        </p:spPr>
      </p:pic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4A28DD8B-130F-D84D-5B46-DB5268B709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604673"/>
              </p:ext>
            </p:extLst>
          </p:nvPr>
        </p:nvGraphicFramePr>
        <p:xfrm>
          <a:off x="2842242" y="4934490"/>
          <a:ext cx="3722986" cy="152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400" imgH="711200" progId="Equation.3">
                  <p:embed/>
                </p:oleObj>
              </mc:Choice>
              <mc:Fallback>
                <p:oleObj name="Equation" r:id="rId4" imgW="1930400" imgH="711200" progId="Equation.3">
                  <p:embed/>
                  <p:pic>
                    <p:nvPicPr>
                      <p:cNvPr id="83974" name="Object 16">
                        <a:extLst>
                          <a:ext uri="{FF2B5EF4-FFF2-40B4-BE49-F238E27FC236}">
                            <a16:creationId xmlns:a16="http://schemas.microsoft.com/office/drawing/2014/main" id="{6F200B1C-9F0E-82F4-1512-6D3C916768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242" y="4934490"/>
                        <a:ext cx="3722986" cy="152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F5F830B-CBC7-5379-C954-CFD732E1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823" y="5438797"/>
            <a:ext cx="622701" cy="385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0BD1A-91B4-33E6-D22D-043A8D2BE5C9}"/>
              </a:ext>
            </a:extLst>
          </p:cNvPr>
          <p:cNvSpPr txBox="1"/>
          <p:nvPr/>
        </p:nvSpPr>
        <p:spPr>
          <a:xfrm rot="21063476">
            <a:off x="7258035" y="5920352"/>
            <a:ext cx="127173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1400"/>
              <a:t>You can work out the rest!</a:t>
            </a:r>
            <a:endParaRPr lang="en-SG" sz="1400"/>
          </a:p>
        </p:txBody>
      </p:sp>
    </p:spTree>
    <p:extLst>
      <p:ext uri="{BB962C8B-B14F-4D97-AF65-F5344CB8AC3E}">
        <p14:creationId xmlns:p14="http://schemas.microsoft.com/office/powerpoint/2010/main" val="20788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80DCF-6A48-200C-741B-DD66B660F590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>
                <a:solidFill>
                  <a:srgbClr val="00B0F0"/>
                </a:solidFill>
              </a:rPr>
              <a:t>Affine</a:t>
            </a:r>
            <a:r>
              <a:rPr lang="en-US" altLang="en-US" sz="4400"/>
              <a:t> transformations</a:t>
            </a:r>
            <a:endParaRPr lang="en-SG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795F5-92E7-EA72-E930-F7C6609AD307}"/>
              </a:ext>
            </a:extLst>
          </p:cNvPr>
          <p:cNvSpPr txBox="1"/>
          <p:nvPr/>
        </p:nvSpPr>
        <p:spPr>
          <a:xfrm>
            <a:off x="0" y="6627168"/>
            <a:ext cx="2770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https://en.wikipedia.org/wiki/Affine_transformation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D0DD6-D60A-47CC-D4C6-FAAC0A2E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14" y="2216880"/>
            <a:ext cx="4043451" cy="4010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453E25-E321-8F53-CB9E-8B8F04BC6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28" y="2216879"/>
            <a:ext cx="4232236" cy="4040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66C570-1D52-23FD-AEC5-5782AAF8D9E6}"/>
              </a:ext>
            </a:extLst>
          </p:cNvPr>
          <p:cNvSpPr txBox="1"/>
          <p:nvPr/>
        </p:nvSpPr>
        <p:spPr>
          <a:xfrm>
            <a:off x="258042" y="945231"/>
            <a:ext cx="52353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/>
              <a:t>Points which lie on a line continue to be collinear after the transformation</a:t>
            </a:r>
            <a:endParaRPr lang="en-SG" sz="20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83E99F-30AC-1C98-0CC3-9F3C5A9CCC6A}"/>
              </a:ext>
            </a:extLst>
          </p:cNvPr>
          <p:cNvGrpSpPr/>
          <p:nvPr/>
        </p:nvGrpSpPr>
        <p:grpSpPr>
          <a:xfrm>
            <a:off x="5751894" y="595162"/>
            <a:ext cx="1075453" cy="1184917"/>
            <a:chOff x="5980186" y="665742"/>
            <a:chExt cx="1075453" cy="11849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4CCB0F-A337-228D-0A99-1C860D0F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5980186" y="714762"/>
              <a:ext cx="1075453" cy="1082133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185644-C715-09EA-E958-E60E74EE6AEC}"/>
                </a:ext>
              </a:extLst>
            </p:cNvPr>
            <p:cNvSpPr/>
            <p:nvPr/>
          </p:nvSpPr>
          <p:spPr>
            <a:xfrm>
              <a:off x="6168289" y="665742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1F79BF5-92C9-9795-B710-FE1A6A144720}"/>
                </a:ext>
              </a:extLst>
            </p:cNvPr>
            <p:cNvSpPr/>
            <p:nvPr/>
          </p:nvSpPr>
          <p:spPr>
            <a:xfrm>
              <a:off x="6168289" y="928496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0F1ADC-5030-559D-C7CC-F61E00DC564A}"/>
                </a:ext>
              </a:extLst>
            </p:cNvPr>
            <p:cNvSpPr/>
            <p:nvPr/>
          </p:nvSpPr>
          <p:spPr>
            <a:xfrm>
              <a:off x="6168289" y="1191250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B00533-4864-75A4-5BB4-A2289BB5A745}"/>
                </a:ext>
              </a:extLst>
            </p:cNvPr>
            <p:cNvSpPr/>
            <p:nvPr/>
          </p:nvSpPr>
          <p:spPr>
            <a:xfrm>
              <a:off x="6168289" y="1454004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B1B85C-B9A9-9A1C-4C80-773FDE32F220}"/>
                </a:ext>
              </a:extLst>
            </p:cNvPr>
            <p:cNvSpPr/>
            <p:nvPr/>
          </p:nvSpPr>
          <p:spPr>
            <a:xfrm>
              <a:off x="6168289" y="1716759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383AA70-13AA-96C5-74E0-BBC3ADCC4791}"/>
                </a:ext>
              </a:extLst>
            </p:cNvPr>
            <p:cNvSpPr/>
            <p:nvPr/>
          </p:nvSpPr>
          <p:spPr>
            <a:xfrm>
              <a:off x="6460084" y="1191614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A53EC2-E0F4-B200-D377-3A71043F8DBC}"/>
                </a:ext>
              </a:extLst>
            </p:cNvPr>
            <p:cNvSpPr/>
            <p:nvPr/>
          </p:nvSpPr>
          <p:spPr>
            <a:xfrm>
              <a:off x="6796703" y="1191250"/>
              <a:ext cx="133900" cy="133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B74D9-0753-DCEB-699F-B6CBEE16CF55}"/>
              </a:ext>
            </a:extLst>
          </p:cNvPr>
          <p:cNvCxnSpPr/>
          <p:nvPr/>
        </p:nvCxnSpPr>
        <p:spPr>
          <a:xfrm>
            <a:off x="6006947" y="419777"/>
            <a:ext cx="0" cy="15241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757561-3AD6-90B7-F393-E52A4127C452}"/>
              </a:ext>
            </a:extLst>
          </p:cNvPr>
          <p:cNvCxnSpPr>
            <a:cxnSpLocks/>
          </p:cNvCxnSpPr>
          <p:nvPr/>
        </p:nvCxnSpPr>
        <p:spPr>
          <a:xfrm flipH="1">
            <a:off x="5729431" y="1185248"/>
            <a:ext cx="11541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EA2077-B045-DAC4-D505-5F7AAAF3A388}"/>
              </a:ext>
            </a:extLst>
          </p:cNvPr>
          <p:cNvGrpSpPr/>
          <p:nvPr/>
        </p:nvGrpSpPr>
        <p:grpSpPr>
          <a:xfrm rot="19954735">
            <a:off x="7368510" y="364388"/>
            <a:ext cx="1154178" cy="1524117"/>
            <a:chOff x="7259333" y="501521"/>
            <a:chExt cx="1154178" cy="152411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4303A20-B7E0-77F4-4904-B3CAB0A769C9}"/>
                </a:ext>
              </a:extLst>
            </p:cNvPr>
            <p:cNvGrpSpPr/>
            <p:nvPr/>
          </p:nvGrpSpPr>
          <p:grpSpPr>
            <a:xfrm>
              <a:off x="7281796" y="676906"/>
              <a:ext cx="1075453" cy="1184917"/>
              <a:chOff x="5980186" y="665742"/>
              <a:chExt cx="1075453" cy="118491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4932122-5BEB-AEE0-4AE4-B05E27D73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5980186" y="714762"/>
                <a:ext cx="1075453" cy="1082133"/>
              </a:xfrm>
              <a:prstGeom prst="rect">
                <a:avLst/>
              </a:prstGeom>
            </p:spPr>
          </p:pic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63C97F2-3AB5-81E9-B405-CB89D328A0FF}"/>
                  </a:ext>
                </a:extLst>
              </p:cNvPr>
              <p:cNvSpPr/>
              <p:nvPr/>
            </p:nvSpPr>
            <p:spPr>
              <a:xfrm>
                <a:off x="6168289" y="665742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8713DB-F39F-831B-011A-9161697104D3}"/>
                  </a:ext>
                </a:extLst>
              </p:cNvPr>
              <p:cNvSpPr/>
              <p:nvPr/>
            </p:nvSpPr>
            <p:spPr>
              <a:xfrm>
                <a:off x="6168289" y="928496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9830C97-536A-7F14-8BC1-38F449AA13C6}"/>
                  </a:ext>
                </a:extLst>
              </p:cNvPr>
              <p:cNvSpPr/>
              <p:nvPr/>
            </p:nvSpPr>
            <p:spPr>
              <a:xfrm>
                <a:off x="6168289" y="1191250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5BCCBDB-F870-07CF-A058-FAC13496664A}"/>
                  </a:ext>
                </a:extLst>
              </p:cNvPr>
              <p:cNvSpPr/>
              <p:nvPr/>
            </p:nvSpPr>
            <p:spPr>
              <a:xfrm>
                <a:off x="6168289" y="1454004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97EA18-223B-C3A9-8A64-0621CF303614}"/>
                  </a:ext>
                </a:extLst>
              </p:cNvPr>
              <p:cNvSpPr/>
              <p:nvPr/>
            </p:nvSpPr>
            <p:spPr>
              <a:xfrm>
                <a:off x="6168289" y="1716759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9F3421-0F96-940D-E6C5-EAA44C217176}"/>
                  </a:ext>
                </a:extLst>
              </p:cNvPr>
              <p:cNvSpPr/>
              <p:nvPr/>
            </p:nvSpPr>
            <p:spPr>
              <a:xfrm>
                <a:off x="6460084" y="1191614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DB72F17-3B74-85ED-D586-9BB5AC0F1161}"/>
                  </a:ext>
                </a:extLst>
              </p:cNvPr>
              <p:cNvSpPr/>
              <p:nvPr/>
            </p:nvSpPr>
            <p:spPr>
              <a:xfrm>
                <a:off x="6796703" y="1191250"/>
                <a:ext cx="133900" cy="1339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A880D0A-2DB4-2A76-E70F-6C285A194C99}"/>
                </a:ext>
              </a:extLst>
            </p:cNvPr>
            <p:cNvCxnSpPr/>
            <p:nvPr/>
          </p:nvCxnSpPr>
          <p:spPr>
            <a:xfrm>
              <a:off x="7536849" y="501521"/>
              <a:ext cx="0" cy="15241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864FC81-5DB9-A4A6-6A84-3FF33CB65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9333" y="1266992"/>
              <a:ext cx="11541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270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5FF638F-169E-803C-4D3C-BE12BF434717}"/>
              </a:ext>
            </a:extLst>
          </p:cNvPr>
          <p:cNvGrpSpPr/>
          <p:nvPr/>
        </p:nvGrpSpPr>
        <p:grpSpPr>
          <a:xfrm>
            <a:off x="4289501" y="1304756"/>
            <a:ext cx="4527054" cy="5192355"/>
            <a:chOff x="4289501" y="1304756"/>
            <a:chExt cx="4527054" cy="51923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70900A-1794-38D0-3297-9C0F1BBB0F20}"/>
                </a:ext>
              </a:extLst>
            </p:cNvPr>
            <p:cNvGrpSpPr/>
            <p:nvPr/>
          </p:nvGrpSpPr>
          <p:grpSpPr>
            <a:xfrm>
              <a:off x="4289501" y="1512461"/>
              <a:ext cx="2364014" cy="4984650"/>
              <a:chOff x="4289501" y="1512461"/>
              <a:chExt cx="2364014" cy="498465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42D3895-231E-8400-AF5E-876F7A677FE1}"/>
                  </a:ext>
                </a:extLst>
              </p:cNvPr>
              <p:cNvGrpSpPr/>
              <p:nvPr/>
            </p:nvGrpSpPr>
            <p:grpSpPr>
              <a:xfrm>
                <a:off x="4289502" y="1512461"/>
                <a:ext cx="2349191" cy="1542973"/>
                <a:chOff x="4289502" y="1512461"/>
                <a:chExt cx="2349191" cy="1542973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6868578-D32C-E638-13DB-2F65262CE9B1}"/>
                    </a:ext>
                  </a:extLst>
                </p:cNvPr>
                <p:cNvSpPr/>
                <p:nvPr/>
              </p:nvSpPr>
              <p:spPr>
                <a:xfrm>
                  <a:off x="4289502" y="1516566"/>
                  <a:ext cx="2349191" cy="1538868"/>
                </a:xfrm>
                <a:custGeom>
                  <a:avLst/>
                  <a:gdLst>
                    <a:gd name="connsiteX0" fmla="*/ 2036957 w 2349191"/>
                    <a:gd name="connsiteY0" fmla="*/ 14868 h 1538868"/>
                    <a:gd name="connsiteX1" fmla="*/ 2036957 w 2349191"/>
                    <a:gd name="connsiteY1" fmla="*/ 1256371 h 1538868"/>
                    <a:gd name="connsiteX2" fmla="*/ 0 w 2349191"/>
                    <a:gd name="connsiteY2" fmla="*/ 1256371 h 1538868"/>
                    <a:gd name="connsiteX3" fmla="*/ 0 w 2349191"/>
                    <a:gd name="connsiteY3" fmla="*/ 1538868 h 1538868"/>
                    <a:gd name="connsiteX4" fmla="*/ 2349191 w 2349191"/>
                    <a:gd name="connsiteY4" fmla="*/ 1538868 h 1538868"/>
                    <a:gd name="connsiteX5" fmla="*/ 2349191 w 2349191"/>
                    <a:gd name="connsiteY5" fmla="*/ 0 h 1538868"/>
                    <a:gd name="connsiteX6" fmla="*/ 2036957 w 2349191"/>
                    <a:gd name="connsiteY6" fmla="*/ 14868 h 153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49191" h="1538868">
                      <a:moveTo>
                        <a:pt x="2036957" y="14868"/>
                      </a:moveTo>
                      <a:lnTo>
                        <a:pt x="2036957" y="1256371"/>
                      </a:lnTo>
                      <a:lnTo>
                        <a:pt x="0" y="1256371"/>
                      </a:lnTo>
                      <a:lnTo>
                        <a:pt x="0" y="1538868"/>
                      </a:lnTo>
                      <a:lnTo>
                        <a:pt x="2349191" y="1538868"/>
                      </a:lnTo>
                      <a:lnTo>
                        <a:pt x="2349191" y="0"/>
                      </a:lnTo>
                      <a:lnTo>
                        <a:pt x="2036957" y="1486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AF85870-28A4-F167-5F75-D8C9D9241046}"/>
                    </a:ext>
                  </a:extLst>
                </p:cNvPr>
                <p:cNvSpPr/>
                <p:nvPr/>
              </p:nvSpPr>
              <p:spPr>
                <a:xfrm>
                  <a:off x="6326459" y="1512461"/>
                  <a:ext cx="312234" cy="7230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161345C-1E6E-6CC4-866B-0AEAFA86B309}"/>
                  </a:ext>
                </a:extLst>
              </p:cNvPr>
              <p:cNvGrpSpPr/>
              <p:nvPr/>
            </p:nvGrpSpPr>
            <p:grpSpPr>
              <a:xfrm>
                <a:off x="4304324" y="3266073"/>
                <a:ext cx="2349191" cy="1542973"/>
                <a:chOff x="4289502" y="1512461"/>
                <a:chExt cx="2349191" cy="1542973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4A98490D-C7E2-9DEE-2E77-F7954792FE23}"/>
                    </a:ext>
                  </a:extLst>
                </p:cNvPr>
                <p:cNvSpPr/>
                <p:nvPr/>
              </p:nvSpPr>
              <p:spPr>
                <a:xfrm>
                  <a:off x="4289502" y="1516566"/>
                  <a:ext cx="2349191" cy="1538868"/>
                </a:xfrm>
                <a:custGeom>
                  <a:avLst/>
                  <a:gdLst>
                    <a:gd name="connsiteX0" fmla="*/ 2036957 w 2349191"/>
                    <a:gd name="connsiteY0" fmla="*/ 14868 h 1538868"/>
                    <a:gd name="connsiteX1" fmla="*/ 2036957 w 2349191"/>
                    <a:gd name="connsiteY1" fmla="*/ 1256371 h 1538868"/>
                    <a:gd name="connsiteX2" fmla="*/ 0 w 2349191"/>
                    <a:gd name="connsiteY2" fmla="*/ 1256371 h 1538868"/>
                    <a:gd name="connsiteX3" fmla="*/ 0 w 2349191"/>
                    <a:gd name="connsiteY3" fmla="*/ 1538868 h 1538868"/>
                    <a:gd name="connsiteX4" fmla="*/ 2349191 w 2349191"/>
                    <a:gd name="connsiteY4" fmla="*/ 1538868 h 1538868"/>
                    <a:gd name="connsiteX5" fmla="*/ 2349191 w 2349191"/>
                    <a:gd name="connsiteY5" fmla="*/ 0 h 1538868"/>
                    <a:gd name="connsiteX6" fmla="*/ 2036957 w 2349191"/>
                    <a:gd name="connsiteY6" fmla="*/ 14868 h 153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49191" h="1538868">
                      <a:moveTo>
                        <a:pt x="2036957" y="14868"/>
                      </a:moveTo>
                      <a:lnTo>
                        <a:pt x="2036957" y="1256371"/>
                      </a:lnTo>
                      <a:lnTo>
                        <a:pt x="0" y="1256371"/>
                      </a:lnTo>
                      <a:lnTo>
                        <a:pt x="0" y="1538868"/>
                      </a:lnTo>
                      <a:lnTo>
                        <a:pt x="2349191" y="1538868"/>
                      </a:lnTo>
                      <a:lnTo>
                        <a:pt x="2349191" y="0"/>
                      </a:lnTo>
                      <a:lnTo>
                        <a:pt x="2036957" y="1486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92BE0D-D0DB-FA30-39AF-28D96744B738}"/>
                    </a:ext>
                  </a:extLst>
                </p:cNvPr>
                <p:cNvSpPr/>
                <p:nvPr/>
              </p:nvSpPr>
              <p:spPr>
                <a:xfrm>
                  <a:off x="6326459" y="1512461"/>
                  <a:ext cx="312234" cy="7230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C2A2DD2-AC1B-D416-26EA-87856A65F269}"/>
                  </a:ext>
                </a:extLst>
              </p:cNvPr>
              <p:cNvGrpSpPr/>
              <p:nvPr/>
            </p:nvGrpSpPr>
            <p:grpSpPr>
              <a:xfrm>
                <a:off x="4289501" y="4954138"/>
                <a:ext cx="2349191" cy="1542973"/>
                <a:chOff x="4289502" y="1512461"/>
                <a:chExt cx="2349191" cy="1542973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8F3A4E6-0A02-6B40-B604-D52C081C3A23}"/>
                    </a:ext>
                  </a:extLst>
                </p:cNvPr>
                <p:cNvSpPr/>
                <p:nvPr/>
              </p:nvSpPr>
              <p:spPr>
                <a:xfrm>
                  <a:off x="4289502" y="1516566"/>
                  <a:ext cx="2349191" cy="1538868"/>
                </a:xfrm>
                <a:custGeom>
                  <a:avLst/>
                  <a:gdLst>
                    <a:gd name="connsiteX0" fmla="*/ 2036957 w 2349191"/>
                    <a:gd name="connsiteY0" fmla="*/ 14868 h 1538868"/>
                    <a:gd name="connsiteX1" fmla="*/ 2036957 w 2349191"/>
                    <a:gd name="connsiteY1" fmla="*/ 1256371 h 1538868"/>
                    <a:gd name="connsiteX2" fmla="*/ 0 w 2349191"/>
                    <a:gd name="connsiteY2" fmla="*/ 1256371 h 1538868"/>
                    <a:gd name="connsiteX3" fmla="*/ 0 w 2349191"/>
                    <a:gd name="connsiteY3" fmla="*/ 1538868 h 1538868"/>
                    <a:gd name="connsiteX4" fmla="*/ 2349191 w 2349191"/>
                    <a:gd name="connsiteY4" fmla="*/ 1538868 h 1538868"/>
                    <a:gd name="connsiteX5" fmla="*/ 2349191 w 2349191"/>
                    <a:gd name="connsiteY5" fmla="*/ 0 h 1538868"/>
                    <a:gd name="connsiteX6" fmla="*/ 2036957 w 2349191"/>
                    <a:gd name="connsiteY6" fmla="*/ 14868 h 153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49191" h="1538868">
                      <a:moveTo>
                        <a:pt x="2036957" y="14868"/>
                      </a:moveTo>
                      <a:lnTo>
                        <a:pt x="2036957" y="1256371"/>
                      </a:lnTo>
                      <a:lnTo>
                        <a:pt x="0" y="1256371"/>
                      </a:lnTo>
                      <a:lnTo>
                        <a:pt x="0" y="1538868"/>
                      </a:lnTo>
                      <a:lnTo>
                        <a:pt x="2349191" y="1538868"/>
                      </a:lnTo>
                      <a:lnTo>
                        <a:pt x="2349191" y="0"/>
                      </a:lnTo>
                      <a:lnTo>
                        <a:pt x="2036957" y="1486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A0573E-FF0D-DE37-9055-651EDA95807C}"/>
                    </a:ext>
                  </a:extLst>
                </p:cNvPr>
                <p:cNvSpPr/>
                <p:nvPr/>
              </p:nvSpPr>
              <p:spPr>
                <a:xfrm>
                  <a:off x="6326459" y="1512461"/>
                  <a:ext cx="312234" cy="7230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09ECCE5-9111-DF6C-5228-E6E4789142A9}"/>
                </a:ext>
              </a:extLst>
            </p:cNvPr>
            <p:cNvGrpSpPr/>
            <p:nvPr/>
          </p:nvGrpSpPr>
          <p:grpSpPr>
            <a:xfrm>
              <a:off x="6655112" y="1304756"/>
              <a:ext cx="2161443" cy="646331"/>
              <a:chOff x="6655112" y="1304756"/>
              <a:chExt cx="2161443" cy="64633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F463AB-CA32-DDEF-F946-FA74C4CAF512}"/>
                  </a:ext>
                </a:extLst>
              </p:cNvPr>
              <p:cNvSpPr txBox="1"/>
              <p:nvPr/>
            </p:nvSpPr>
            <p:spPr>
              <a:xfrm rot="21281236">
                <a:off x="7203896" y="1304756"/>
                <a:ext cx="1612659" cy="646331"/>
              </a:xfrm>
              <a:prstGeom prst="rect">
                <a:avLst/>
              </a:prstGeom>
              <a:solidFill>
                <a:srgbClr val="FFFF00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SG">
                    <a:solidFill>
                      <a:schemeClr val="tx1"/>
                    </a:solidFill>
                  </a:rPr>
                  <a:t>Note the extra dimension!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5F79299-4EBA-28A1-1E9D-55EDC54AA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5112" y="1838059"/>
                <a:ext cx="536891" cy="6580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08D7C0-AC99-DF85-4716-9EB21B7EF59E}"/>
              </a:ext>
            </a:extLst>
          </p:cNvPr>
          <p:cNvSpPr txBox="1"/>
          <p:nvPr/>
        </p:nvSpPr>
        <p:spPr>
          <a:xfrm>
            <a:off x="150213" y="32300"/>
            <a:ext cx="86373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>
                <a:solidFill>
                  <a:srgbClr val="FF0000"/>
                </a:solidFill>
              </a:rPr>
              <a:t>3D</a:t>
            </a:r>
            <a:r>
              <a:rPr lang="en-US" altLang="en-US" sz="4400"/>
              <a:t> Rotation via vector </a:t>
            </a:r>
            <a:r>
              <a:rPr lang="en-US" altLang="en-US" sz="4400">
                <a:solidFill>
                  <a:srgbClr val="00B0F0"/>
                </a:solidFill>
              </a:rPr>
              <a:t>multiplication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2BEE2-703E-AC1A-0806-534CF15B4CEE}"/>
              </a:ext>
            </a:extLst>
          </p:cNvPr>
          <p:cNvSpPr txBox="1"/>
          <p:nvPr/>
        </p:nvSpPr>
        <p:spPr>
          <a:xfrm>
            <a:off x="150213" y="553582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using </a:t>
            </a:r>
            <a:r>
              <a:rPr lang="en-US" altLang="en-US" sz="4400">
                <a:solidFill>
                  <a:srgbClr val="00B0F0"/>
                </a:solidFill>
              </a:rPr>
              <a:t>homogenous</a:t>
            </a:r>
            <a:r>
              <a:rPr lang="en-US" altLang="en-US" sz="4400"/>
              <a:t> coordinates</a:t>
            </a:r>
            <a:endParaRPr lang="en-SG" sz="4400">
              <a:solidFill>
                <a:srgbClr val="00B0F0"/>
              </a:solidFill>
            </a:endParaRPr>
          </a:p>
        </p:txBody>
      </p:sp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B33961A7-FD2D-0483-A72A-8D4B327D81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950540"/>
              </p:ext>
            </p:extLst>
          </p:nvPr>
        </p:nvGraphicFramePr>
        <p:xfrm>
          <a:off x="3465611" y="3240144"/>
          <a:ext cx="3642599" cy="1642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2" imgW="2070100" imgH="914400" progId="Equation.3">
                  <p:embed/>
                </p:oleObj>
              </mc:Choice>
              <mc:Fallback>
                <p:oleObj name="수식" r:id="rId2" imgW="2070100" imgH="914400" progId="Equation.3">
                  <p:embed/>
                  <p:pic>
                    <p:nvPicPr>
                      <p:cNvPr id="90121" name="Object 14">
                        <a:extLst>
                          <a:ext uri="{FF2B5EF4-FFF2-40B4-BE49-F238E27FC236}">
                            <a16:creationId xmlns:a16="http://schemas.microsoft.com/office/drawing/2014/main" id="{AD21DEB4-A685-7915-C717-865F854E94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611" y="3240144"/>
                        <a:ext cx="3642599" cy="16421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8C5034C9-5EFA-8181-C903-26B75A0571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211819"/>
              </p:ext>
            </p:extLst>
          </p:nvPr>
        </p:nvGraphicFramePr>
        <p:xfrm>
          <a:off x="3465611" y="4954138"/>
          <a:ext cx="3642599" cy="1639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4" imgW="2070100" imgH="914400" progId="Equation.3">
                  <p:embed/>
                </p:oleObj>
              </mc:Choice>
              <mc:Fallback>
                <p:oleObj name="수식" r:id="rId4" imgW="2070100" imgH="914400" progId="Equation.3">
                  <p:embed/>
                  <p:pic>
                    <p:nvPicPr>
                      <p:cNvPr id="90122" name="Object 15">
                        <a:extLst>
                          <a:ext uri="{FF2B5EF4-FFF2-40B4-BE49-F238E27FC236}">
                            <a16:creationId xmlns:a16="http://schemas.microsoft.com/office/drawing/2014/main" id="{2682991F-60AB-7A05-E97B-96C22B00D1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611" y="4954138"/>
                        <a:ext cx="3642599" cy="1639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4">
            <a:extLst>
              <a:ext uri="{FF2B5EF4-FFF2-40B4-BE49-F238E27FC236}">
                <a16:creationId xmlns:a16="http://schemas.microsoft.com/office/drawing/2014/main" id="{3BB69ACA-F1F3-9193-435B-0E0A2E47C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38" y="2160123"/>
            <a:ext cx="2757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Z axis rotation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35">
            <a:extLst>
              <a:ext uri="{FF2B5EF4-FFF2-40B4-BE49-F238E27FC236}">
                <a16:creationId xmlns:a16="http://schemas.microsoft.com/office/drawing/2014/main" id="{EA20B663-02E6-351B-1124-DF299D25F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38" y="3768260"/>
            <a:ext cx="27574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X axis rotation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2D23D784-AF96-BB9A-565B-7DDBAE68E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38" y="5371635"/>
            <a:ext cx="2757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Y axis rotation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518B1-4E02-28F3-6014-5380A3345059}"/>
              </a:ext>
            </a:extLst>
          </p:cNvPr>
          <p:cNvSpPr/>
          <p:nvPr/>
        </p:nvSpPr>
        <p:spPr>
          <a:xfrm>
            <a:off x="4213803" y="3218347"/>
            <a:ext cx="2439712" cy="436173"/>
          </a:xfrm>
          <a:prstGeom prst="rect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968177-8621-65A3-F619-254D928862CA}"/>
              </a:ext>
            </a:extLst>
          </p:cNvPr>
          <p:cNvSpPr/>
          <p:nvPr/>
        </p:nvSpPr>
        <p:spPr>
          <a:xfrm>
            <a:off x="4206324" y="2299591"/>
            <a:ext cx="2439712" cy="436173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CE837-1D23-E94F-76DE-363994BB37F1}"/>
              </a:ext>
            </a:extLst>
          </p:cNvPr>
          <p:cNvSpPr/>
          <p:nvPr/>
        </p:nvSpPr>
        <p:spPr>
          <a:xfrm>
            <a:off x="4221283" y="5337901"/>
            <a:ext cx="2439712" cy="436173"/>
          </a:xfrm>
          <a:prstGeom prst="rect">
            <a:avLst/>
          </a:prstGeom>
          <a:solidFill>
            <a:srgbClr val="FFC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CB0B6-9C7F-C1E8-64DC-CA0F2E06A5B2}"/>
              </a:ext>
            </a:extLst>
          </p:cNvPr>
          <p:cNvSpPr txBox="1"/>
          <p:nvPr/>
        </p:nvSpPr>
        <p:spPr>
          <a:xfrm>
            <a:off x="7177437" y="2194511"/>
            <a:ext cx="129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solidFill>
                  <a:srgbClr val="00B0F0"/>
                </a:solidFill>
              </a:rPr>
              <a:t>z value not affected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FB8918-1EC9-4CCC-F123-8C8977926ECC}"/>
              </a:ext>
            </a:extLst>
          </p:cNvPr>
          <p:cNvSpPr txBox="1"/>
          <p:nvPr/>
        </p:nvSpPr>
        <p:spPr>
          <a:xfrm>
            <a:off x="7177437" y="3113267"/>
            <a:ext cx="129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solidFill>
                  <a:srgbClr val="FF7171"/>
                </a:solidFill>
              </a:rPr>
              <a:t>x value not affected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E59D5-7FEE-23CA-4916-8421A8525AAE}"/>
              </a:ext>
            </a:extLst>
          </p:cNvPr>
          <p:cNvSpPr txBox="1"/>
          <p:nvPr/>
        </p:nvSpPr>
        <p:spPr>
          <a:xfrm>
            <a:off x="7177437" y="5232821"/>
            <a:ext cx="1290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solidFill>
                  <a:srgbClr val="FFC000"/>
                </a:solidFill>
              </a:rPr>
              <a:t>y value not affected</a:t>
            </a:r>
          </a:p>
        </p:txBody>
      </p:sp>
      <p:graphicFrame>
        <p:nvGraphicFramePr>
          <p:cNvPr id="48" name="Object 7">
            <a:extLst>
              <a:ext uri="{FF2B5EF4-FFF2-40B4-BE49-F238E27FC236}">
                <a16:creationId xmlns:a16="http://schemas.microsoft.com/office/drawing/2014/main" id="{3F709E4C-B95E-ABDF-DDBD-6078D860E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345200"/>
              </p:ext>
            </p:extLst>
          </p:nvPr>
        </p:nvGraphicFramePr>
        <p:xfrm>
          <a:off x="3463925" y="1512461"/>
          <a:ext cx="3644900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6" imgW="2070100" imgH="914400" progId="Equation.3">
                  <p:embed/>
                </p:oleObj>
              </mc:Choice>
              <mc:Fallback>
                <p:oleObj name="수식" r:id="rId6" imgW="2070100" imgH="914400" progId="Equation.3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710F9E1E-E513-9301-C942-3B9B1C5DFF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1512461"/>
                        <a:ext cx="3644900" cy="164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22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16" grpId="0" animBg="1"/>
      <p:bldP spid="18" grpId="0" animBg="1"/>
      <p:bldP spid="20" grpId="0"/>
      <p:bldP spid="21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6F25E9C1-DD0E-BF3B-1BE2-112FFADFD64D}"/>
              </a:ext>
            </a:extLst>
          </p:cNvPr>
          <p:cNvGrpSpPr/>
          <p:nvPr/>
        </p:nvGrpSpPr>
        <p:grpSpPr>
          <a:xfrm>
            <a:off x="575795" y="1219646"/>
            <a:ext cx="2083101" cy="2469046"/>
            <a:chOff x="575795" y="1219646"/>
            <a:chExt cx="2083101" cy="24690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72A7DBA-03CE-127E-B150-CA17976BC371}"/>
                </a:ext>
              </a:extLst>
            </p:cNvPr>
            <p:cNvGrpSpPr/>
            <p:nvPr/>
          </p:nvGrpSpPr>
          <p:grpSpPr>
            <a:xfrm>
              <a:off x="1287297" y="1219646"/>
              <a:ext cx="1371599" cy="1848391"/>
              <a:chOff x="2272939" y="1678727"/>
              <a:chExt cx="1153391" cy="155433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E1CFE69-22A3-CDC7-EB65-5A384B747C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D0FB0A7-2FA0-B37A-6A12-7D9AD78E9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Domestic Shorthair Cat">
                  <a:extLst>
                    <a:ext uri="{FF2B5EF4-FFF2-40B4-BE49-F238E27FC236}">
                      <a16:creationId xmlns:a16="http://schemas.microsoft.com/office/drawing/2014/main" id="{579C36A6-7AE6-1C8E-F70E-7F4A2E5228D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9281628"/>
                    </p:ext>
                  </p:extLst>
                </p:nvPr>
              </p:nvGraphicFramePr>
              <p:xfrm>
                <a:off x="575795" y="2093870"/>
                <a:ext cx="1022353" cy="159482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22353" cy="1594822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74997" ay="-3" az="-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9638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Domestic Shorthair Cat">
                  <a:extLst>
                    <a:ext uri="{FF2B5EF4-FFF2-40B4-BE49-F238E27FC236}">
                      <a16:creationId xmlns:a16="http://schemas.microsoft.com/office/drawing/2014/main" id="{579C36A6-7AE6-1C8E-F70E-7F4A2E5228D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795" y="2093870"/>
                  <a:ext cx="1022353" cy="15948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A7996D-87A7-0014-D645-F76469424899}"/>
              </a:ext>
            </a:extLst>
          </p:cNvPr>
          <p:cNvGrpSpPr/>
          <p:nvPr/>
        </p:nvGrpSpPr>
        <p:grpSpPr>
          <a:xfrm>
            <a:off x="587474" y="4029889"/>
            <a:ext cx="2071422" cy="2483636"/>
            <a:chOff x="587474" y="3977641"/>
            <a:chExt cx="2071422" cy="248363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93DA6F5-683C-25A1-C87C-3EBD04C1A5B7}"/>
                </a:ext>
              </a:extLst>
            </p:cNvPr>
            <p:cNvGrpSpPr/>
            <p:nvPr/>
          </p:nvGrpSpPr>
          <p:grpSpPr>
            <a:xfrm>
              <a:off x="1287297" y="3977641"/>
              <a:ext cx="1371599" cy="1848391"/>
              <a:chOff x="2272939" y="1678727"/>
              <a:chExt cx="1153391" cy="1554330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7429BDF-46C6-6634-090B-B41D5C33A9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FBBCBCC-56C3-B9B8-D02F-8138FA165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Model 48" descr="Domestic Shorthair Cat">
                  <a:extLst>
                    <a:ext uri="{FF2B5EF4-FFF2-40B4-BE49-F238E27FC236}">
                      <a16:creationId xmlns:a16="http://schemas.microsoft.com/office/drawing/2014/main" id="{904783F7-73DC-2F90-BDA4-17A9D12BD58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20606210"/>
                    </p:ext>
                  </p:extLst>
                </p:nvPr>
              </p:nvGraphicFramePr>
              <p:xfrm>
                <a:off x="587474" y="4866455"/>
                <a:ext cx="1022353" cy="159482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22353" cy="1594822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74997" ay="-3" az="-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9638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Model 48" descr="Domestic Shorthair Cat">
                  <a:extLst>
                    <a:ext uri="{FF2B5EF4-FFF2-40B4-BE49-F238E27FC236}">
                      <a16:creationId xmlns:a16="http://schemas.microsoft.com/office/drawing/2014/main" id="{904783F7-73DC-2F90-BDA4-17A9D12BD5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7474" y="4918703"/>
                  <a:ext cx="1022353" cy="15948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10FDDF7-B9D1-4875-7AAD-916A3F455ADF}"/>
              </a:ext>
            </a:extLst>
          </p:cNvPr>
          <p:cNvGrpSpPr/>
          <p:nvPr/>
        </p:nvGrpSpPr>
        <p:grpSpPr>
          <a:xfrm>
            <a:off x="3371327" y="1219646"/>
            <a:ext cx="1975186" cy="2176215"/>
            <a:chOff x="3371327" y="1219646"/>
            <a:chExt cx="1975186" cy="217621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354371C-B321-47CF-9C81-4B12A4A61963}"/>
                </a:ext>
              </a:extLst>
            </p:cNvPr>
            <p:cNvGrpSpPr/>
            <p:nvPr/>
          </p:nvGrpSpPr>
          <p:grpSpPr>
            <a:xfrm>
              <a:off x="3938636" y="1219646"/>
              <a:ext cx="1371599" cy="1848391"/>
              <a:chOff x="2272939" y="1678727"/>
              <a:chExt cx="1153391" cy="155433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9BE6BB4-E1E5-661B-E083-0B36187351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20AEF42-E444-C76A-107A-A438385C8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3" name="3D Model 52" descr="Domestic Shorthair Cat">
                  <a:extLst>
                    <a:ext uri="{FF2B5EF4-FFF2-40B4-BE49-F238E27FC236}">
                      <a16:creationId xmlns:a16="http://schemas.microsoft.com/office/drawing/2014/main" id="{B47F460C-C0BE-7682-31D4-862A2919C93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229089"/>
                    </p:ext>
                  </p:extLst>
                </p:nvPr>
              </p:nvGraphicFramePr>
              <p:xfrm>
                <a:off x="3371327" y="2475594"/>
                <a:ext cx="901292" cy="920267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901292" cy="920267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82326" ay="-289970" az="-926549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96386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3" name="3D Model 52" descr="Domestic Shorthair Cat">
                  <a:extLst>
                    <a:ext uri="{FF2B5EF4-FFF2-40B4-BE49-F238E27FC236}">
                      <a16:creationId xmlns:a16="http://schemas.microsoft.com/office/drawing/2014/main" id="{B47F460C-C0BE-7682-31D4-862A2919C93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71327" y="2475594"/>
                  <a:ext cx="901292" cy="9202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8821D0D-3161-AD42-9106-3DEE2A5123EB}"/>
                </a:ext>
              </a:extLst>
            </p:cNvPr>
            <p:cNvSpPr txBox="1"/>
            <p:nvPr/>
          </p:nvSpPr>
          <p:spPr>
            <a:xfrm>
              <a:off x="4047760" y="1468181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90</a:t>
              </a:r>
              <a:r>
                <a:rPr lang="en-SG" baseline="30000"/>
                <a:t>o</a:t>
              </a:r>
              <a:r>
                <a:rPr lang="en-SG"/>
                <a:t> about x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A8C763A-A5F4-F7B4-92B4-4A6079FE4C77}"/>
                </a:ext>
              </a:extLst>
            </p:cNvPr>
            <p:cNvSpPr/>
            <p:nvPr/>
          </p:nvSpPr>
          <p:spPr>
            <a:xfrm>
              <a:off x="4386064" y="2808172"/>
              <a:ext cx="490600" cy="519730"/>
            </a:xfrm>
            <a:prstGeom prst="arc">
              <a:avLst>
                <a:gd name="adj1" fmla="val 4256849"/>
                <a:gd name="adj2" fmla="val 16928236"/>
              </a:avLst>
            </a:prstGeom>
            <a:ln w="19050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E404C-29F1-0E0C-09B4-48E5E37F20BE}"/>
              </a:ext>
            </a:extLst>
          </p:cNvPr>
          <p:cNvGrpSpPr/>
          <p:nvPr/>
        </p:nvGrpSpPr>
        <p:grpSpPr>
          <a:xfrm>
            <a:off x="6149488" y="1219646"/>
            <a:ext cx="1964672" cy="2319691"/>
            <a:chOff x="6149488" y="1219646"/>
            <a:chExt cx="1964672" cy="23196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A0C6D4-F56F-1205-91D4-CBD043DE5B81}"/>
                </a:ext>
              </a:extLst>
            </p:cNvPr>
            <p:cNvGrpSpPr/>
            <p:nvPr/>
          </p:nvGrpSpPr>
          <p:grpSpPr>
            <a:xfrm>
              <a:off x="6706284" y="1219646"/>
              <a:ext cx="1371599" cy="1848391"/>
              <a:chOff x="2272939" y="1678727"/>
              <a:chExt cx="1153391" cy="1554330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06B4C1D-491D-AC5F-CC91-93D54EEA40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EF47BCA-1A16-903F-A1D5-8A902A4DE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3D Model 57" descr="Domestic Shorthair Cat">
                  <a:extLst>
                    <a:ext uri="{FF2B5EF4-FFF2-40B4-BE49-F238E27FC236}">
                      <a16:creationId xmlns:a16="http://schemas.microsoft.com/office/drawing/2014/main" id="{020DFF6F-A8C3-973D-72C2-93E3D74B230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724444"/>
                    </p:ext>
                  </p:extLst>
                </p:nvPr>
              </p:nvGraphicFramePr>
              <p:xfrm rot="5213817">
                <a:off x="6419767" y="2215968"/>
                <a:ext cx="1053090" cy="1593647"/>
              </p:xfrm>
              <a:graphic>
                <a:graphicData uri="http://schemas.microsoft.com/office/drawing/2017/model3d">
                  <am3d:model3d r:embed="rId2">
                    <am3d:spPr>
                      <a:xfrm rot="5213817">
                        <a:off x="0" y="0"/>
                        <a:ext cx="1053090" cy="1593647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333025" ay="3466506" az="-114368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9638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3D Model 57" descr="Domestic Shorthair Cat">
                  <a:extLst>
                    <a:ext uri="{FF2B5EF4-FFF2-40B4-BE49-F238E27FC236}">
                      <a16:creationId xmlns:a16="http://schemas.microsoft.com/office/drawing/2014/main" id="{020DFF6F-A8C3-973D-72C2-93E3D74B230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213817">
                  <a:off x="6419767" y="2215968"/>
                  <a:ext cx="1053090" cy="159364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2EB0F8-5A11-41B1-2CBD-15CCB45D8D2D}"/>
                </a:ext>
              </a:extLst>
            </p:cNvPr>
            <p:cNvSpPr txBox="1"/>
            <p:nvPr/>
          </p:nvSpPr>
          <p:spPr>
            <a:xfrm>
              <a:off x="6815407" y="1474985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90</a:t>
              </a:r>
              <a:r>
                <a:rPr lang="en-SG" baseline="30000"/>
                <a:t>o</a:t>
              </a:r>
              <a:r>
                <a:rPr lang="en-SG"/>
                <a:t> about y</a:t>
              </a: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5F7E1245-985C-CAA6-C217-870746D6095B}"/>
                </a:ext>
              </a:extLst>
            </p:cNvPr>
            <p:cNvSpPr/>
            <p:nvPr/>
          </p:nvSpPr>
          <p:spPr>
            <a:xfrm rot="15641106">
              <a:off x="6492050" y="1717589"/>
              <a:ext cx="490600" cy="519730"/>
            </a:xfrm>
            <a:prstGeom prst="arc">
              <a:avLst>
                <a:gd name="adj1" fmla="val 5540778"/>
                <a:gd name="adj2" fmla="val 16768837"/>
              </a:avLst>
            </a:prstGeom>
            <a:ln w="19050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1872343-F3AC-16F6-739A-FF018A8CCD7F}"/>
              </a:ext>
            </a:extLst>
          </p:cNvPr>
          <p:cNvGrpSpPr/>
          <p:nvPr/>
        </p:nvGrpSpPr>
        <p:grpSpPr>
          <a:xfrm>
            <a:off x="3437002" y="4023360"/>
            <a:ext cx="1976858" cy="2501312"/>
            <a:chOff x="3437002" y="4023360"/>
            <a:chExt cx="1976858" cy="250131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7D3FAFD-FD27-559C-3979-FF2D153CFF76}"/>
                </a:ext>
              </a:extLst>
            </p:cNvPr>
            <p:cNvGrpSpPr/>
            <p:nvPr/>
          </p:nvGrpSpPr>
          <p:grpSpPr>
            <a:xfrm>
              <a:off x="3938636" y="4023360"/>
              <a:ext cx="1371599" cy="1848391"/>
              <a:chOff x="2272939" y="1678727"/>
              <a:chExt cx="1153391" cy="1554330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0D0B48C-AE79-B210-BAD1-B0E04260B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98DB070-7CAD-8691-A01E-A9858C89E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876F7D-D62B-F762-68F4-88CE97A67771}"/>
                </a:ext>
              </a:extLst>
            </p:cNvPr>
            <p:cNvSpPr txBox="1"/>
            <p:nvPr/>
          </p:nvSpPr>
          <p:spPr>
            <a:xfrm>
              <a:off x="4115107" y="4196576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90</a:t>
              </a:r>
              <a:r>
                <a:rPr lang="en-SG" baseline="30000"/>
                <a:t>o</a:t>
              </a:r>
              <a:r>
                <a:rPr lang="en-SG"/>
                <a:t> about y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8" name="3D Model 67" descr="Domestic Shorthair Cat">
                  <a:extLst>
                    <a:ext uri="{FF2B5EF4-FFF2-40B4-BE49-F238E27FC236}">
                      <a16:creationId xmlns:a16="http://schemas.microsoft.com/office/drawing/2014/main" id="{AFE5FFE5-FB15-0A6D-945C-39E5197135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3671261"/>
                    </p:ext>
                  </p:extLst>
                </p:nvPr>
              </p:nvGraphicFramePr>
              <p:xfrm>
                <a:off x="3437002" y="4788497"/>
                <a:ext cx="1015140" cy="173617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15140" cy="1736175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81905" ay="3514881" az="-24071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9638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8" name="3D Model 67" descr="Domestic Shorthair Cat">
                  <a:extLst>
                    <a:ext uri="{FF2B5EF4-FFF2-40B4-BE49-F238E27FC236}">
                      <a16:creationId xmlns:a16="http://schemas.microsoft.com/office/drawing/2014/main" id="{AFE5FFE5-FB15-0A6D-945C-39E5197135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37002" y="4788497"/>
                  <a:ext cx="1015140" cy="17361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88ACDE2-13B3-C97A-3EAC-12E10390FEEB}"/>
                </a:ext>
              </a:extLst>
            </p:cNvPr>
            <p:cNvSpPr/>
            <p:nvPr/>
          </p:nvSpPr>
          <p:spPr>
            <a:xfrm rot="15641106">
              <a:off x="3723443" y="4335665"/>
              <a:ext cx="490600" cy="519730"/>
            </a:xfrm>
            <a:prstGeom prst="arc">
              <a:avLst>
                <a:gd name="adj1" fmla="val 5540778"/>
                <a:gd name="adj2" fmla="val 16768837"/>
              </a:avLst>
            </a:prstGeom>
            <a:ln w="19050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AAEAD49-55D8-7910-1A98-83B23893AE97}"/>
              </a:ext>
            </a:extLst>
          </p:cNvPr>
          <p:cNvGrpSpPr/>
          <p:nvPr/>
        </p:nvGrpSpPr>
        <p:grpSpPr>
          <a:xfrm>
            <a:off x="6179739" y="4036420"/>
            <a:ext cx="2001768" cy="2424857"/>
            <a:chOff x="6179739" y="4036420"/>
            <a:chExt cx="2001768" cy="242485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4466DFD-D50E-1DC9-11D4-A7F936736F06}"/>
                </a:ext>
              </a:extLst>
            </p:cNvPr>
            <p:cNvGrpSpPr/>
            <p:nvPr/>
          </p:nvGrpSpPr>
          <p:grpSpPr>
            <a:xfrm>
              <a:off x="6706284" y="4036420"/>
              <a:ext cx="1371599" cy="1848391"/>
              <a:chOff x="2272939" y="1678727"/>
              <a:chExt cx="1153391" cy="155433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EC20DCC-2203-080B-F268-A324790E5E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9063" y="1678727"/>
                <a:ext cx="0" cy="155433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68615AA-2B4E-BD94-5ADE-BB1CC5E2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2939" y="3233057"/>
                <a:ext cx="115339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3A040A-C764-8D31-4F35-B7E93D9EA297}"/>
                </a:ext>
              </a:extLst>
            </p:cNvPr>
            <p:cNvSpPr txBox="1"/>
            <p:nvPr/>
          </p:nvSpPr>
          <p:spPr>
            <a:xfrm>
              <a:off x="6882754" y="4203380"/>
              <a:ext cx="1298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90</a:t>
              </a:r>
              <a:r>
                <a:rPr lang="en-SG" baseline="30000"/>
                <a:t>o</a:t>
              </a:r>
              <a:r>
                <a:rPr lang="en-SG"/>
                <a:t> about x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0" name="3D Model 69" descr="Domestic Shorthair Cat">
                  <a:extLst>
                    <a:ext uri="{FF2B5EF4-FFF2-40B4-BE49-F238E27FC236}">
                      <a16:creationId xmlns:a16="http://schemas.microsoft.com/office/drawing/2014/main" id="{2ADA0267-2955-029C-72E3-EE0E451E15B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0533427"/>
                    </p:ext>
                  </p:extLst>
                </p:nvPr>
              </p:nvGraphicFramePr>
              <p:xfrm>
                <a:off x="6179739" y="5578959"/>
                <a:ext cx="1053089" cy="88231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3089" cy="882318"/>
                      </a:xfrm>
                      <a:prstGeom prst="rect">
                        <a:avLst/>
                      </a:prstGeom>
                    </am3d:spPr>
                    <am3d:camera>
                      <am3d:pos x="0" y="0" z="6191879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71285" d="1000000"/>
                      <am3d:preTrans dx="5748591" dy="-17901538" dz="2400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79522" ay="-143709" az="3662047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9638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0" name="3D Model 69" descr="Domestic Shorthair Cat">
                  <a:extLst>
                    <a:ext uri="{FF2B5EF4-FFF2-40B4-BE49-F238E27FC236}">
                      <a16:creationId xmlns:a16="http://schemas.microsoft.com/office/drawing/2014/main" id="{2ADA0267-2955-029C-72E3-EE0E451E15B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79739" y="5578959"/>
                  <a:ext cx="1053089" cy="88231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72E8828D-C628-AF17-D939-EE79A7D8F2B4}"/>
                </a:ext>
              </a:extLst>
            </p:cNvPr>
            <p:cNvSpPr/>
            <p:nvPr/>
          </p:nvSpPr>
          <p:spPr>
            <a:xfrm>
              <a:off x="7436489" y="5611886"/>
              <a:ext cx="490600" cy="519730"/>
            </a:xfrm>
            <a:prstGeom prst="arc">
              <a:avLst>
                <a:gd name="adj1" fmla="val 4256849"/>
                <a:gd name="adj2" fmla="val 16928236"/>
              </a:avLst>
            </a:prstGeom>
            <a:ln w="19050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CFE1D06-22A1-3E3E-803A-51F17E419087}"/>
              </a:ext>
            </a:extLst>
          </p:cNvPr>
          <p:cNvSpPr txBox="1"/>
          <p:nvPr/>
        </p:nvSpPr>
        <p:spPr>
          <a:xfrm>
            <a:off x="150213" y="32300"/>
            <a:ext cx="84124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Rotation </a:t>
            </a:r>
            <a:r>
              <a:rPr lang="en-US" altLang="en-US" sz="4400">
                <a:solidFill>
                  <a:srgbClr val="00B0F0"/>
                </a:solidFill>
              </a:rPr>
              <a:t>order</a:t>
            </a:r>
            <a:r>
              <a:rPr lang="en-US" altLang="en-US" sz="4400"/>
              <a:t> affects final position</a:t>
            </a:r>
            <a:endParaRPr lang="en-SG" sz="4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5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7717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#1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A18A-BC80-F78D-16DC-045E7A5753FA}"/>
              </a:ext>
            </a:extLst>
          </p:cNvPr>
          <p:cNvSpPr txBox="1"/>
          <p:nvPr/>
        </p:nvSpPr>
        <p:spPr>
          <a:xfrm>
            <a:off x="217004" y="782426"/>
            <a:ext cx="5110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Rotation</a:t>
            </a:r>
            <a:r>
              <a:rPr lang="en-US" sz="2400"/>
              <a:t> with respect to object’s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5954A-84E0-C3A5-1470-316DD51EB779}"/>
              </a:ext>
            </a:extLst>
          </p:cNvPr>
          <p:cNvSpPr txBox="1"/>
          <p:nvPr/>
        </p:nvSpPr>
        <p:spPr>
          <a:xfrm>
            <a:off x="217004" y="1238979"/>
            <a:ext cx="648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Rotate triangle with vertices at A(50,40), B(100,40) and C(75,200) about its own center, which is (75,93).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B7A39D-7259-4AE4-C57A-8C237E4673A4}"/>
              </a:ext>
            </a:extLst>
          </p:cNvPr>
          <p:cNvGrpSpPr/>
          <p:nvPr/>
        </p:nvGrpSpPr>
        <p:grpSpPr>
          <a:xfrm>
            <a:off x="596861" y="2130889"/>
            <a:ext cx="1767259" cy="1742053"/>
            <a:chOff x="864904" y="2439758"/>
            <a:chExt cx="1767259" cy="174205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3CFDA8-C768-FFF2-9352-919D1A794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1291" y="2446289"/>
              <a:ext cx="0" cy="17355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E40C7E-46A6-D963-42A0-1E452A2F1AF1}"/>
                </a:ext>
              </a:extLst>
            </p:cNvPr>
            <p:cNvCxnSpPr>
              <a:cxnSpLocks/>
            </p:cNvCxnSpPr>
            <p:nvPr/>
          </p:nvCxnSpPr>
          <p:spPr>
            <a:xfrm>
              <a:off x="864904" y="3802519"/>
              <a:ext cx="1708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4A5D78-F7BD-2D3F-3411-67D9B58FB451}"/>
                </a:ext>
              </a:extLst>
            </p:cNvPr>
            <p:cNvGrpSpPr/>
            <p:nvPr/>
          </p:nvGrpSpPr>
          <p:grpSpPr>
            <a:xfrm>
              <a:off x="1619794" y="2439758"/>
              <a:ext cx="1012369" cy="1139211"/>
              <a:chOff x="3938451" y="2239323"/>
              <a:chExt cx="1012369" cy="1139211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DEB7E594-8ED3-5238-3B33-037F25B31BE3}"/>
                  </a:ext>
                </a:extLst>
              </p:cNvPr>
              <p:cNvSpPr/>
              <p:nvPr/>
            </p:nvSpPr>
            <p:spPr>
              <a:xfrm>
                <a:off x="4206240" y="2579914"/>
                <a:ext cx="470260" cy="587829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486C9F-5E4F-DA3B-6B2B-73A738E809DF}"/>
                  </a:ext>
                </a:extLst>
              </p:cNvPr>
              <p:cNvSpPr txBox="1"/>
              <p:nvPr/>
            </p:nvSpPr>
            <p:spPr>
              <a:xfrm>
                <a:off x="3938451" y="3009202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/>
                  <a:t>A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F89BEF-479A-C235-A4B3-245CF131C61C}"/>
                  </a:ext>
                </a:extLst>
              </p:cNvPr>
              <p:cNvSpPr txBox="1"/>
              <p:nvPr/>
            </p:nvSpPr>
            <p:spPr>
              <a:xfrm>
                <a:off x="4633104" y="3009202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/>
                  <a:t>B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C8F1E-11BB-AE72-1664-695A3137D387}"/>
                  </a:ext>
                </a:extLst>
              </p:cNvPr>
              <p:cNvSpPr txBox="1"/>
              <p:nvPr/>
            </p:nvSpPr>
            <p:spPr>
              <a:xfrm>
                <a:off x="4282512" y="2239323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/>
                  <a:t>C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61AE7E-278D-4ACE-2C8B-D6FEDF8FCBE3}"/>
                  </a:ext>
                </a:extLst>
              </p:cNvPr>
              <p:cNvSpPr/>
              <p:nvPr/>
            </p:nvSpPr>
            <p:spPr>
              <a:xfrm>
                <a:off x="4415244" y="29492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23DE28-C067-000B-92CF-617E17101BC7}"/>
              </a:ext>
            </a:extLst>
          </p:cNvPr>
          <p:cNvGrpSpPr/>
          <p:nvPr/>
        </p:nvGrpSpPr>
        <p:grpSpPr>
          <a:xfrm>
            <a:off x="2668291" y="2137420"/>
            <a:ext cx="1708479" cy="2284765"/>
            <a:chOff x="2668291" y="2446289"/>
            <a:chExt cx="1708479" cy="228476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D8E347-FC14-9A96-91A9-ADF6F5B1BE53}"/>
                </a:ext>
              </a:extLst>
            </p:cNvPr>
            <p:cNvGrpSpPr/>
            <p:nvPr/>
          </p:nvGrpSpPr>
          <p:grpSpPr>
            <a:xfrm>
              <a:off x="2668291" y="2446289"/>
              <a:ext cx="1708479" cy="1748403"/>
              <a:chOff x="2974556" y="2446289"/>
              <a:chExt cx="1708479" cy="1748403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212E474-A8EB-71D4-71E4-EA2601839E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943" y="2446289"/>
                <a:ext cx="0" cy="17355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DC6C694-0F5E-40BF-9524-47ED1C812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4556" y="3802519"/>
                <a:ext cx="170847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BF97735-3EDA-349C-FEEE-006F17B199DC}"/>
                  </a:ext>
                </a:extLst>
              </p:cNvPr>
              <p:cNvGrpSpPr/>
              <p:nvPr/>
            </p:nvGrpSpPr>
            <p:grpSpPr>
              <a:xfrm>
                <a:off x="3015631" y="3148824"/>
                <a:ext cx="1012369" cy="1045868"/>
                <a:chOff x="3938451" y="2332666"/>
                <a:chExt cx="1012369" cy="1045868"/>
              </a:xfrm>
            </p:grpSpPr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91CB8B08-BFE7-3AB0-2ACD-696F53131A1F}"/>
                    </a:ext>
                  </a:extLst>
                </p:cNvPr>
                <p:cNvSpPr/>
                <p:nvPr/>
              </p:nvSpPr>
              <p:spPr>
                <a:xfrm>
                  <a:off x="4206240" y="2579914"/>
                  <a:ext cx="470260" cy="587829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83028B9-CEF3-BF06-CC97-296E22D27AB0}"/>
                    </a:ext>
                  </a:extLst>
                </p:cNvPr>
                <p:cNvSpPr txBox="1"/>
                <p:nvPr/>
              </p:nvSpPr>
              <p:spPr>
                <a:xfrm>
                  <a:off x="3938451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A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4921A6-148E-01FA-D3A4-021C736DD4FC}"/>
                    </a:ext>
                  </a:extLst>
                </p:cNvPr>
                <p:cNvSpPr txBox="1"/>
                <p:nvPr/>
              </p:nvSpPr>
              <p:spPr>
                <a:xfrm>
                  <a:off x="4633104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B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0B2FF4-A33A-C588-E96D-5FCB2AF1C148}"/>
                    </a:ext>
                  </a:extLst>
                </p:cNvPr>
                <p:cNvSpPr txBox="1"/>
                <p:nvPr/>
              </p:nvSpPr>
              <p:spPr>
                <a:xfrm>
                  <a:off x="4411036" y="2332666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C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177DE2-CDA2-3C60-1226-6AB62C29C21A}"/>
                    </a:ext>
                  </a:extLst>
                </p:cNvPr>
                <p:cNvSpPr/>
                <p:nvPr/>
              </p:nvSpPr>
              <p:spPr>
                <a:xfrm>
                  <a:off x="4415244" y="294924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A4D1E20-B362-157D-8EF3-1233D21E8E98}"/>
                </a:ext>
              </a:extLst>
            </p:cNvPr>
            <p:cNvSpPr txBox="1"/>
            <p:nvPr/>
          </p:nvSpPr>
          <p:spPr>
            <a:xfrm>
              <a:off x="3111784" y="4361722"/>
              <a:ext cx="821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/>
                <a:t>Step 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73BE796-0BFB-19B8-FA98-C94358B3FF93}"/>
              </a:ext>
            </a:extLst>
          </p:cNvPr>
          <p:cNvGrpSpPr/>
          <p:nvPr/>
        </p:nvGrpSpPr>
        <p:grpSpPr>
          <a:xfrm>
            <a:off x="4680941" y="2137420"/>
            <a:ext cx="1765185" cy="2295776"/>
            <a:chOff x="4680941" y="2446289"/>
            <a:chExt cx="1765185" cy="229577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766A27A-0942-5739-C8C8-320E198B3011}"/>
                </a:ext>
              </a:extLst>
            </p:cNvPr>
            <p:cNvGrpSpPr/>
            <p:nvPr/>
          </p:nvGrpSpPr>
          <p:grpSpPr>
            <a:xfrm>
              <a:off x="4680941" y="2446289"/>
              <a:ext cx="1765185" cy="1901287"/>
              <a:chOff x="4805721" y="2446289"/>
              <a:chExt cx="1765185" cy="1901287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3297D26-4BC6-F29C-3782-DE37E42D93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8814" y="2446289"/>
                <a:ext cx="0" cy="17355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9EA87FC-DC27-9677-CAC8-0A2A5A030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2427" y="3802519"/>
                <a:ext cx="170847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B471EE8-8BD5-B9A0-6D44-E96742923886}"/>
                  </a:ext>
                </a:extLst>
              </p:cNvPr>
              <p:cNvGrpSpPr/>
              <p:nvPr/>
            </p:nvGrpSpPr>
            <p:grpSpPr>
              <a:xfrm rot="16200000">
                <a:off x="4747996" y="3315192"/>
                <a:ext cx="1090109" cy="974659"/>
                <a:chOff x="3899581" y="2378067"/>
                <a:chExt cx="1090109" cy="974659"/>
              </a:xfrm>
            </p:grpSpPr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AC3F366E-C581-D45A-E760-A7109ADE5CDF}"/>
                    </a:ext>
                  </a:extLst>
                </p:cNvPr>
                <p:cNvSpPr/>
                <p:nvPr/>
              </p:nvSpPr>
              <p:spPr>
                <a:xfrm>
                  <a:off x="4206240" y="2579914"/>
                  <a:ext cx="470260" cy="587829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F854D13-7376-A58A-F8A7-41D276041663}"/>
                    </a:ext>
                  </a:extLst>
                </p:cNvPr>
                <p:cNvSpPr txBox="1"/>
                <p:nvPr/>
              </p:nvSpPr>
              <p:spPr>
                <a:xfrm rot="5400000">
                  <a:off x="3925389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A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638F9A1-BACE-463F-E118-5846BE3D27D6}"/>
                    </a:ext>
                  </a:extLst>
                </p:cNvPr>
                <p:cNvSpPr txBox="1"/>
                <p:nvPr/>
              </p:nvSpPr>
              <p:spPr>
                <a:xfrm rot="5400000">
                  <a:off x="4646166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B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DDF13C6-E981-6288-A0CA-D04D2834151B}"/>
                    </a:ext>
                  </a:extLst>
                </p:cNvPr>
                <p:cNvSpPr txBox="1"/>
                <p:nvPr/>
              </p:nvSpPr>
              <p:spPr>
                <a:xfrm rot="5400000">
                  <a:off x="4430629" y="2352259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C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DBA69B2-80F6-D9A3-6CFB-B81E7A121439}"/>
                    </a:ext>
                  </a:extLst>
                </p:cNvPr>
                <p:cNvSpPr/>
                <p:nvPr/>
              </p:nvSpPr>
              <p:spPr>
                <a:xfrm>
                  <a:off x="4415244" y="294924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21E7E5-9EF7-7811-C939-80A7A029E1D3}"/>
                </a:ext>
              </a:extLst>
            </p:cNvPr>
            <p:cNvSpPr txBox="1"/>
            <p:nvPr/>
          </p:nvSpPr>
          <p:spPr>
            <a:xfrm>
              <a:off x="5152787" y="4372733"/>
              <a:ext cx="821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/>
                <a:t>Step 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B1AE263-BADB-E415-50C1-F4038064909A}"/>
              </a:ext>
            </a:extLst>
          </p:cNvPr>
          <p:cNvGrpSpPr/>
          <p:nvPr/>
        </p:nvGrpSpPr>
        <p:grpSpPr>
          <a:xfrm>
            <a:off x="6750298" y="2137420"/>
            <a:ext cx="1708479" cy="2270619"/>
            <a:chOff x="6750298" y="2446289"/>
            <a:chExt cx="1708479" cy="227061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3BD3DEE-DF42-D800-EBA9-EDDC13E27292}"/>
                </a:ext>
              </a:extLst>
            </p:cNvPr>
            <p:cNvGrpSpPr/>
            <p:nvPr/>
          </p:nvGrpSpPr>
          <p:grpSpPr>
            <a:xfrm>
              <a:off x="6750298" y="2446289"/>
              <a:ext cx="1708479" cy="1735522"/>
              <a:chOff x="6750298" y="2446289"/>
              <a:chExt cx="1708479" cy="1735522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DD1398F-264F-AA96-60C0-0BFD5F7435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6685" y="2446289"/>
                <a:ext cx="0" cy="17355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FFC7F27-4B0F-A919-7E7F-535B00C3A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0298" y="3802519"/>
                <a:ext cx="170847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9DC0B45-755A-BF0F-C97B-9D2FD54D2427}"/>
                  </a:ext>
                </a:extLst>
              </p:cNvPr>
              <p:cNvGrpSpPr/>
              <p:nvPr/>
            </p:nvGrpSpPr>
            <p:grpSpPr>
              <a:xfrm rot="16200000">
                <a:off x="7302146" y="2638556"/>
                <a:ext cx="1090109" cy="1048783"/>
                <a:chOff x="3899581" y="2303943"/>
                <a:chExt cx="1090109" cy="1048783"/>
              </a:xfrm>
            </p:grpSpPr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02F930E5-6BAE-5E73-5860-17A53D725C7A}"/>
                    </a:ext>
                  </a:extLst>
                </p:cNvPr>
                <p:cNvSpPr/>
                <p:nvPr/>
              </p:nvSpPr>
              <p:spPr>
                <a:xfrm>
                  <a:off x="4206240" y="2579914"/>
                  <a:ext cx="470260" cy="587829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CF18A0E-E610-E375-3212-3D93170FD39D}"/>
                    </a:ext>
                  </a:extLst>
                </p:cNvPr>
                <p:cNvSpPr txBox="1"/>
                <p:nvPr/>
              </p:nvSpPr>
              <p:spPr>
                <a:xfrm rot="5400000">
                  <a:off x="3925389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A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AB10FA3-5B3C-2F26-7BDE-B8F6D0A32A76}"/>
                    </a:ext>
                  </a:extLst>
                </p:cNvPr>
                <p:cNvSpPr txBox="1"/>
                <p:nvPr/>
              </p:nvSpPr>
              <p:spPr>
                <a:xfrm rot="5400000">
                  <a:off x="4646166" y="3009202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B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B3BF382-D517-30CD-EA47-BC26253C3CA8}"/>
                    </a:ext>
                  </a:extLst>
                </p:cNvPr>
                <p:cNvSpPr txBox="1"/>
                <p:nvPr/>
              </p:nvSpPr>
              <p:spPr>
                <a:xfrm rot="5400000">
                  <a:off x="4282512" y="2278135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/>
                    <a:t>C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F2306AB-B8BE-1BE4-8BAC-D166B62A4848}"/>
                    </a:ext>
                  </a:extLst>
                </p:cNvPr>
                <p:cNvSpPr/>
                <p:nvPr/>
              </p:nvSpPr>
              <p:spPr>
                <a:xfrm>
                  <a:off x="4415244" y="294924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06BC607-C9DE-96B9-1F0E-8E3AE4877C1F}"/>
                </a:ext>
              </a:extLst>
            </p:cNvPr>
            <p:cNvSpPr txBox="1"/>
            <p:nvPr/>
          </p:nvSpPr>
          <p:spPr>
            <a:xfrm>
              <a:off x="7193791" y="4347576"/>
              <a:ext cx="821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/>
                <a:t>Step 3</a:t>
              </a:r>
            </a:p>
          </p:txBody>
        </p:sp>
      </p:grpSp>
      <p:graphicFrame>
        <p:nvGraphicFramePr>
          <p:cNvPr id="78" name="Object 46">
            <a:extLst>
              <a:ext uri="{FF2B5EF4-FFF2-40B4-BE49-F238E27FC236}">
                <a16:creationId xmlns:a16="http://schemas.microsoft.com/office/drawing/2014/main" id="{790CB0B7-09F3-F4CE-814A-8F4D67DF3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216629"/>
              </p:ext>
            </p:extLst>
          </p:nvPr>
        </p:nvGraphicFramePr>
        <p:xfrm>
          <a:off x="1418443" y="4705976"/>
          <a:ext cx="602297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100" imgH="711200" progId="Equation.3">
                  <p:embed/>
                </p:oleObj>
              </mc:Choice>
              <mc:Fallback>
                <p:oleObj name="Equation" r:id="rId2" imgW="3340100" imgH="711200" progId="Equation.3">
                  <p:embed/>
                  <p:pic>
                    <p:nvPicPr>
                      <p:cNvPr id="141316" name="Object 46">
                        <a:extLst>
                          <a:ext uri="{FF2B5EF4-FFF2-40B4-BE49-F238E27FC236}">
                            <a16:creationId xmlns:a16="http://schemas.microsoft.com/office/drawing/2014/main" id="{6F5E9CA9-8049-4963-C2A3-64A490D73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443" y="4705976"/>
                        <a:ext cx="6022975" cy="14271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BB72281E-DA34-8F95-F20B-C1AADA496A58}"/>
              </a:ext>
            </a:extLst>
          </p:cNvPr>
          <p:cNvSpPr txBox="1"/>
          <p:nvPr/>
        </p:nvSpPr>
        <p:spPr>
          <a:xfrm>
            <a:off x="5807207" y="6093432"/>
            <a:ext cx="82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 dirty="0"/>
              <a:t>Step 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285C1F-1091-6D4E-ADA3-A1BE2D931CBE}"/>
              </a:ext>
            </a:extLst>
          </p:cNvPr>
          <p:cNvSpPr txBox="1"/>
          <p:nvPr/>
        </p:nvSpPr>
        <p:spPr>
          <a:xfrm>
            <a:off x="3608438" y="6093432"/>
            <a:ext cx="82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Step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30D5FD-3222-ADBF-5A8C-DCCAA8CD9E12}"/>
              </a:ext>
            </a:extLst>
          </p:cNvPr>
          <p:cNvSpPr txBox="1"/>
          <p:nvPr/>
        </p:nvSpPr>
        <p:spPr>
          <a:xfrm>
            <a:off x="1702582" y="6106736"/>
            <a:ext cx="82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 dirty="0"/>
              <a:t>Step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10F7DB1-D40F-75FA-D25C-0A7BE1708DCE}"/>
              </a:ext>
            </a:extLst>
          </p:cNvPr>
          <p:cNvSpPr txBox="1"/>
          <p:nvPr/>
        </p:nvSpPr>
        <p:spPr>
          <a:xfrm>
            <a:off x="6819033" y="6093432"/>
            <a:ext cx="82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Centre </a:t>
            </a:r>
          </a:p>
        </p:txBody>
      </p:sp>
    </p:spTree>
    <p:extLst>
      <p:ext uri="{BB962C8B-B14F-4D97-AF65-F5344CB8AC3E}">
        <p14:creationId xmlns:p14="http://schemas.microsoft.com/office/powerpoint/2010/main" val="1932438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8109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#1</a:t>
            </a:r>
            <a:endParaRPr lang="en-SG" sz="4400">
              <a:solidFill>
                <a:srgbClr val="00B0F0"/>
              </a:solidFill>
            </a:endParaRPr>
          </a:p>
        </p:txBody>
      </p:sp>
      <p:graphicFrame>
        <p:nvGraphicFramePr>
          <p:cNvPr id="2" name="Object 13">
            <a:extLst>
              <a:ext uri="{FF2B5EF4-FFF2-40B4-BE49-F238E27FC236}">
                <a16:creationId xmlns:a16="http://schemas.microsoft.com/office/drawing/2014/main" id="{AB3367D4-5D49-3A44-9E88-ECF43B9F2F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670730"/>
              </p:ext>
            </p:extLst>
          </p:nvPr>
        </p:nvGraphicFramePr>
        <p:xfrm>
          <a:off x="1083192" y="1106902"/>
          <a:ext cx="4482600" cy="5272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40100" imgH="3530600" progId="Equation.3">
                  <p:embed/>
                </p:oleObj>
              </mc:Choice>
              <mc:Fallback>
                <p:oleObj name="Equation" r:id="rId2" imgW="3340100" imgH="3530600" progId="Equation.3">
                  <p:embed/>
                  <p:pic>
                    <p:nvPicPr>
                      <p:cNvPr id="143364" name="Object 13">
                        <a:extLst>
                          <a:ext uri="{FF2B5EF4-FFF2-40B4-BE49-F238E27FC236}">
                            <a16:creationId xmlns:a16="http://schemas.microsoft.com/office/drawing/2014/main" id="{EC029772-C522-3454-784D-73148DA868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3192" y="1106902"/>
                        <a:ext cx="4482600" cy="5272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E0EBA438-E4AE-B62C-D6F0-BEB833110747}"/>
              </a:ext>
            </a:extLst>
          </p:cNvPr>
          <p:cNvGrpSpPr/>
          <p:nvPr/>
        </p:nvGrpSpPr>
        <p:grpSpPr>
          <a:xfrm>
            <a:off x="4923108" y="4301866"/>
            <a:ext cx="3584058" cy="2216725"/>
            <a:chOff x="4923108" y="4301866"/>
            <a:chExt cx="3584058" cy="2216725"/>
          </a:xfrm>
        </p:grpSpPr>
        <p:graphicFrame>
          <p:nvGraphicFramePr>
            <p:cNvPr id="3" name="Object 5">
              <a:extLst>
                <a:ext uri="{FF2B5EF4-FFF2-40B4-BE49-F238E27FC236}">
                  <a16:creationId xmlns:a16="http://schemas.microsoft.com/office/drawing/2014/main" id="{34E0B6DE-717B-705C-9967-FD45CDD9D06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936047"/>
                </p:ext>
              </p:extLst>
            </p:nvPr>
          </p:nvGraphicFramePr>
          <p:xfrm>
            <a:off x="5127805" y="4823778"/>
            <a:ext cx="3174665" cy="1621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48728" imgH="710891" progId="Equation.3">
                    <p:embed/>
                  </p:oleObj>
                </mc:Choice>
                <mc:Fallback>
                  <p:oleObj name="Equation" r:id="rId4" imgW="1548728" imgH="710891" progId="Equation.3">
                    <p:embed/>
                    <p:pic>
                      <p:nvPicPr>
                        <p:cNvPr id="145412" name="Object 5">
                          <a:extLst>
                            <a:ext uri="{FF2B5EF4-FFF2-40B4-BE49-F238E27FC236}">
                              <a16:creationId xmlns:a16="http://schemas.microsoft.com/office/drawing/2014/main" id="{15D0F89F-2AB6-8EB8-7F90-9915A09CE5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7805" y="4823778"/>
                          <a:ext cx="3174665" cy="1621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C953D9-1DBA-5B7A-087E-363E76C65755}"/>
                </a:ext>
              </a:extLst>
            </p:cNvPr>
            <p:cNvSpPr/>
            <p:nvPr/>
          </p:nvSpPr>
          <p:spPr>
            <a:xfrm>
              <a:off x="5028716" y="4761411"/>
              <a:ext cx="3338044" cy="1757180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D40625-8DB9-B01A-2E1D-97D45B7E9E64}"/>
                </a:ext>
              </a:extLst>
            </p:cNvPr>
            <p:cNvSpPr txBox="1"/>
            <p:nvPr/>
          </p:nvSpPr>
          <p:spPr>
            <a:xfrm>
              <a:off x="4923108" y="4301866"/>
              <a:ext cx="3584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/>
                <a:t>Resulting combined matrix equation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54AAD5-C64A-ABB1-3122-BB554C34D5D2}"/>
              </a:ext>
            </a:extLst>
          </p:cNvPr>
          <p:cNvGrpSpPr/>
          <p:nvPr/>
        </p:nvGrpSpPr>
        <p:grpSpPr>
          <a:xfrm>
            <a:off x="5829542" y="1609270"/>
            <a:ext cx="2380464" cy="2418144"/>
            <a:chOff x="6182239" y="2252704"/>
            <a:chExt cx="1708479" cy="173552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FFA0D31-8D25-B249-705D-72D6E020DA18}"/>
                </a:ext>
              </a:extLst>
            </p:cNvPr>
            <p:cNvGrpSpPr/>
            <p:nvPr/>
          </p:nvGrpSpPr>
          <p:grpSpPr>
            <a:xfrm>
              <a:off x="6182239" y="2252704"/>
              <a:ext cx="1708479" cy="1735522"/>
              <a:chOff x="864904" y="2446289"/>
              <a:chExt cx="1708479" cy="173552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04A9E5A-4312-0589-FE31-3786567A39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1291" y="2446289"/>
                <a:ext cx="0" cy="17355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21D2257-BE72-121C-A0BD-0B5F782596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904" y="3802519"/>
                <a:ext cx="170847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7B3C63D-1B9B-489C-F7C7-8EB7C5A15503}"/>
                  </a:ext>
                </a:extLst>
              </p:cNvPr>
              <p:cNvGrpSpPr/>
              <p:nvPr/>
            </p:nvGrpSpPr>
            <p:grpSpPr>
              <a:xfrm>
                <a:off x="1887583" y="2780349"/>
                <a:ext cx="470260" cy="587829"/>
                <a:chOff x="4206240" y="2579914"/>
                <a:chExt cx="470260" cy="587829"/>
              </a:xfrm>
            </p:grpSpPr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70FC0C74-6B33-7C54-5771-37331134068B}"/>
                    </a:ext>
                  </a:extLst>
                </p:cNvPr>
                <p:cNvSpPr/>
                <p:nvPr/>
              </p:nvSpPr>
              <p:spPr>
                <a:xfrm>
                  <a:off x="4206240" y="2579914"/>
                  <a:ext cx="470260" cy="587829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9A61807-E14B-ACFC-09CF-DF8FF6752983}"/>
                    </a:ext>
                  </a:extLst>
                </p:cNvPr>
                <p:cNvSpPr/>
                <p:nvPr/>
              </p:nvSpPr>
              <p:spPr>
                <a:xfrm>
                  <a:off x="4415244" y="294924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8D90BF4-51F7-3981-CDE2-5ADB4B622B39}"/>
                </a:ext>
              </a:extLst>
            </p:cNvPr>
            <p:cNvGrpSpPr/>
            <p:nvPr/>
          </p:nvGrpSpPr>
          <p:grpSpPr>
            <a:xfrm rot="16200000">
              <a:off x="7109269" y="2688536"/>
              <a:ext cx="470260" cy="587829"/>
              <a:chOff x="4206240" y="2579914"/>
              <a:chExt cx="470260" cy="587829"/>
            </a:xfrm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73790C04-51F0-A180-7675-0832722A6927}"/>
                  </a:ext>
                </a:extLst>
              </p:cNvPr>
              <p:cNvSpPr/>
              <p:nvPr/>
            </p:nvSpPr>
            <p:spPr>
              <a:xfrm>
                <a:off x="4206240" y="2579914"/>
                <a:ext cx="470260" cy="587829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E813255-2D97-0674-716F-0996C9532AE0}"/>
                  </a:ext>
                </a:extLst>
              </p:cNvPr>
              <p:cNvSpPr/>
              <p:nvPr/>
            </p:nvSpPr>
            <p:spPr>
              <a:xfrm>
                <a:off x="4415244" y="29492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47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6933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#2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A18A-BC80-F78D-16DC-045E7A5753FA}"/>
              </a:ext>
            </a:extLst>
          </p:cNvPr>
          <p:cNvSpPr txBox="1"/>
          <p:nvPr/>
        </p:nvSpPr>
        <p:spPr>
          <a:xfrm>
            <a:off x="217004" y="716197"/>
            <a:ext cx="5110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Scaling</a:t>
            </a:r>
            <a:r>
              <a:rPr lang="en-US" sz="2400"/>
              <a:t> with respect to object’s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5954A-84E0-C3A5-1470-316DD51EB779}"/>
              </a:ext>
            </a:extLst>
          </p:cNvPr>
          <p:cNvSpPr txBox="1"/>
          <p:nvPr/>
        </p:nvSpPr>
        <p:spPr>
          <a:xfrm>
            <a:off x="217004" y="1127586"/>
            <a:ext cx="280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Scale </a:t>
            </a:r>
            <a:r>
              <a:rPr lang="en-US" altLang="en-US" sz="1800">
                <a:solidFill>
                  <a:srgbClr val="00B0F0"/>
                </a:solidFill>
              </a:rPr>
              <a:t>any 3D object </a:t>
            </a:r>
            <a:r>
              <a:rPr lang="en-US" altLang="en-US" sz="1800"/>
              <a:t>by half.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0489C6CB-17CD-38FA-4BEA-D092F738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037577"/>
              </p:ext>
            </p:extLst>
          </p:nvPr>
        </p:nvGraphicFramePr>
        <p:xfrm>
          <a:off x="453379" y="1631966"/>
          <a:ext cx="5857684" cy="4656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11600" imgH="2794000" progId="Equation.3">
                  <p:embed/>
                </p:oleObj>
              </mc:Choice>
              <mc:Fallback>
                <p:oleObj name="Equation" r:id="rId2" imgW="3911600" imgH="2794000" progId="Equation.3">
                  <p:embed/>
                  <p:pic>
                    <p:nvPicPr>
                      <p:cNvPr id="149508" name="Object 5">
                        <a:extLst>
                          <a:ext uri="{FF2B5EF4-FFF2-40B4-BE49-F238E27FC236}">
                            <a16:creationId xmlns:a16="http://schemas.microsoft.com/office/drawing/2014/main" id="{A9A40645-C404-1194-EC05-F85869C722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79" y="1631966"/>
                        <a:ext cx="5857684" cy="4656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7A67F4-A123-C767-9965-C2BDB0355FE3}"/>
              </a:ext>
            </a:extLst>
          </p:cNvPr>
          <p:cNvSpPr txBox="1"/>
          <p:nvPr/>
        </p:nvSpPr>
        <p:spPr>
          <a:xfrm>
            <a:off x="5318715" y="3314641"/>
            <a:ext cx="3649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Will scale any 3D object in half with respect to its centre in just one step!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6F41D-C4BA-F65C-50B8-C008DF789EA9}"/>
              </a:ext>
            </a:extLst>
          </p:cNvPr>
          <p:cNvSpPr txBox="1"/>
          <p:nvPr/>
        </p:nvSpPr>
        <p:spPr>
          <a:xfrm>
            <a:off x="5318715" y="3948774"/>
            <a:ext cx="3499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800"/>
              <a:t>Note: this matrix just scales a single vertex. To scale an object this must be applied to every vertex.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B3133-1C35-A582-1D53-E5FD62176483}"/>
              </a:ext>
            </a:extLst>
          </p:cNvPr>
          <p:cNvSpPr/>
          <p:nvPr/>
        </p:nvSpPr>
        <p:spPr>
          <a:xfrm>
            <a:off x="1057033" y="4784841"/>
            <a:ext cx="2325188" cy="148916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02E59770-47E4-F748-409C-FFA34C424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59" y="4930751"/>
            <a:ext cx="3295098" cy="16361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5A8643B-FE7B-8607-7200-24C87DF2D13C}"/>
              </a:ext>
            </a:extLst>
          </p:cNvPr>
          <p:cNvSpPr/>
          <p:nvPr/>
        </p:nvSpPr>
        <p:spPr>
          <a:xfrm>
            <a:off x="5223580" y="3314641"/>
            <a:ext cx="3649607" cy="335888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278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6933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#3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A18A-BC80-F78D-16DC-045E7A5753FA}"/>
              </a:ext>
            </a:extLst>
          </p:cNvPr>
          <p:cNvSpPr txBox="1"/>
          <p:nvPr/>
        </p:nvSpPr>
        <p:spPr>
          <a:xfrm>
            <a:off x="217004" y="716197"/>
            <a:ext cx="6275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Multiple rotations</a:t>
            </a:r>
            <a:r>
              <a:rPr lang="en-US" sz="2400"/>
              <a:t> with respect to object’s 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F4EEA-02E3-2069-DD5D-6C9CD40BA637}"/>
              </a:ext>
            </a:extLst>
          </p:cNvPr>
          <p:cNvSpPr txBox="1"/>
          <p:nvPr/>
        </p:nvSpPr>
        <p:spPr>
          <a:xfrm>
            <a:off x="217004" y="1186907"/>
            <a:ext cx="8665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Set up a matrix that will make a 3D object roll 30</a:t>
            </a:r>
            <a:r>
              <a:rPr lang="en-US" sz="1600" baseline="30000"/>
              <a:t>o</a:t>
            </a:r>
            <a:r>
              <a:rPr lang="en-US" sz="1600"/>
              <a:t>, pitch 180</a:t>
            </a:r>
            <a:r>
              <a:rPr lang="en-US" sz="1600" baseline="30000"/>
              <a:t>o</a:t>
            </a:r>
            <a:r>
              <a:rPr lang="en-US" sz="1600"/>
              <a:t> and yaw 90</a:t>
            </a:r>
            <a:r>
              <a:rPr lang="en-US" sz="1600" baseline="30000"/>
              <a:t>o</a:t>
            </a:r>
            <a:r>
              <a:rPr lang="en-US" sz="1600"/>
              <a:t> using a single combo matrix. </a:t>
            </a:r>
            <a:endParaRPr lang="en-SG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D2FA7-CA39-FD67-31C2-F4633E27DDB5}"/>
              </a:ext>
            </a:extLst>
          </p:cNvPr>
          <p:cNvSpPr txBox="1"/>
          <p:nvPr/>
        </p:nvSpPr>
        <p:spPr>
          <a:xfrm>
            <a:off x="178490" y="1499116"/>
            <a:ext cx="82666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Then apply this matrix to a triangle with vertices at A(200,0,-30), B(0,50,-150) and C(40,20,-100).</a:t>
            </a:r>
            <a:endParaRPr lang="en-SG" sz="1600"/>
          </a:p>
        </p:txBody>
      </p:sp>
      <p:pic>
        <p:nvPicPr>
          <p:cNvPr id="23554" name="Picture 2" descr="unity - How to count rotations or spins when using addtorque? - Game  Development Stack Exchange">
            <a:extLst>
              <a:ext uri="{FF2B5EF4-FFF2-40B4-BE49-F238E27FC236}">
                <a16:creationId xmlns:a16="http://schemas.microsoft.com/office/drawing/2014/main" id="{67F8510C-0DC4-01A8-F111-FE75C585B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5565" r="53429" b="4742"/>
          <a:stretch/>
        </p:blipFill>
        <p:spPr bwMode="auto">
          <a:xfrm>
            <a:off x="1842600" y="2043249"/>
            <a:ext cx="2523650" cy="187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unity - How to count rotations or spins when using addtorque? - Game  Development Stack Exchange">
            <a:extLst>
              <a:ext uri="{FF2B5EF4-FFF2-40B4-BE49-F238E27FC236}">
                <a16:creationId xmlns:a16="http://schemas.microsoft.com/office/drawing/2014/main" id="{018F4099-8D5B-5077-B302-129AC4C4D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6" t="7565" r="3273" b="5212"/>
          <a:stretch/>
        </p:blipFill>
        <p:spPr bwMode="auto">
          <a:xfrm>
            <a:off x="4366250" y="2043249"/>
            <a:ext cx="2523651" cy="182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85DA7F-5FBF-F643-ADC9-FD49F3BC8D19}"/>
              </a:ext>
            </a:extLst>
          </p:cNvPr>
          <p:cNvSpPr txBox="1"/>
          <p:nvPr/>
        </p:nvSpPr>
        <p:spPr>
          <a:xfrm>
            <a:off x="0" y="6645238"/>
            <a:ext cx="430421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>
                <a:solidFill>
                  <a:schemeClr val="bg1">
                    <a:lumMod val="75000"/>
                  </a:schemeClr>
                </a:solidFill>
              </a:rPr>
              <a:t>https://gamedev.stackexchange.com/questions/137095/how-to-count-rotations-or-spins-when-using-addtorque</a:t>
            </a:r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0396B9E9-9B88-8FAB-0439-6AEE4EF8E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477011"/>
              </p:ext>
            </p:extLst>
          </p:nvPr>
        </p:nvGraphicFramePr>
        <p:xfrm>
          <a:off x="217004" y="4124359"/>
          <a:ext cx="8620125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753100" imgH="914400" progId="Equation.3">
                  <p:embed/>
                </p:oleObj>
              </mc:Choice>
              <mc:Fallback>
                <p:oleObj name="Equation" r:id="rId3" imgW="5753100" imgH="914400" progId="Equation.3">
                  <p:embed/>
                  <p:pic>
                    <p:nvPicPr>
                      <p:cNvPr id="151556" name="Object 5">
                        <a:extLst>
                          <a:ext uri="{FF2B5EF4-FFF2-40B4-BE49-F238E27FC236}">
                            <a16:creationId xmlns:a16="http://schemas.microsoft.com/office/drawing/2014/main" id="{BCE0BFAB-0125-9E60-D4AD-614E0178B6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04" y="4124359"/>
                        <a:ext cx="8620125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4A30C20-2D0A-CEC6-EF80-DB093567A695}"/>
              </a:ext>
            </a:extLst>
          </p:cNvPr>
          <p:cNvSpPr txBox="1"/>
          <p:nvPr/>
        </p:nvSpPr>
        <p:spPr>
          <a:xfrm>
            <a:off x="6327322" y="5624542"/>
            <a:ext cx="1934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F0"/>
                </a:solidFill>
              </a:rPr>
              <a:t>Rotate 30</a:t>
            </a:r>
            <a:r>
              <a:rPr lang="en-US" sz="1800" baseline="30000">
                <a:solidFill>
                  <a:srgbClr val="00B0F0"/>
                </a:solidFill>
              </a:rPr>
              <a:t>o </a:t>
            </a:r>
            <a:r>
              <a:rPr lang="en-US" sz="1800">
                <a:solidFill>
                  <a:srgbClr val="00B0F0"/>
                </a:solidFill>
              </a:rPr>
              <a:t>about z</a:t>
            </a:r>
            <a:endParaRPr lang="en-SG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696642-BED4-1824-9A5C-C54E79F5476F}"/>
              </a:ext>
            </a:extLst>
          </p:cNvPr>
          <p:cNvSpPr txBox="1"/>
          <p:nvPr/>
        </p:nvSpPr>
        <p:spPr>
          <a:xfrm>
            <a:off x="3624944" y="5624542"/>
            <a:ext cx="209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Rotate 180</a:t>
            </a:r>
            <a:r>
              <a:rPr lang="en-US" sz="1800" baseline="30000">
                <a:solidFill>
                  <a:srgbClr val="FF0000"/>
                </a:solidFill>
              </a:rPr>
              <a:t>o </a:t>
            </a:r>
            <a:r>
              <a:rPr lang="en-US" sz="1800">
                <a:solidFill>
                  <a:srgbClr val="FF0000"/>
                </a:solidFill>
              </a:rPr>
              <a:t>about x</a:t>
            </a:r>
            <a:endParaRPr lang="en-SG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34D2F2-275C-EFF2-E59A-E00F640255D7}"/>
              </a:ext>
            </a:extLst>
          </p:cNvPr>
          <p:cNvSpPr txBox="1"/>
          <p:nvPr/>
        </p:nvSpPr>
        <p:spPr>
          <a:xfrm>
            <a:off x="1014367" y="5611950"/>
            <a:ext cx="209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</a:rPr>
              <a:t>Rotate 90</a:t>
            </a:r>
            <a:r>
              <a:rPr lang="en-US" sz="1800" baseline="30000">
                <a:solidFill>
                  <a:srgbClr val="00B050"/>
                </a:solidFill>
              </a:rPr>
              <a:t>o </a:t>
            </a:r>
            <a:r>
              <a:rPr lang="en-US" sz="1800">
                <a:solidFill>
                  <a:srgbClr val="00B050"/>
                </a:solidFill>
              </a:rPr>
              <a:t>about y</a:t>
            </a:r>
            <a:endParaRPr lang="en-SG">
              <a:solidFill>
                <a:srgbClr val="00B05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45FFC7-1BC1-794A-0DFF-2A80A5325927}"/>
              </a:ext>
            </a:extLst>
          </p:cNvPr>
          <p:cNvGrpSpPr/>
          <p:nvPr/>
        </p:nvGrpSpPr>
        <p:grpSpPr>
          <a:xfrm>
            <a:off x="5699921" y="6153849"/>
            <a:ext cx="2353330" cy="400110"/>
            <a:chOff x="5699921" y="6153849"/>
            <a:chExt cx="2353330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5C9745-E312-8F45-8655-CD37BBD3D18F}"/>
                </a:ext>
              </a:extLst>
            </p:cNvPr>
            <p:cNvSpPr txBox="1"/>
            <p:nvPr/>
          </p:nvSpPr>
          <p:spPr>
            <a:xfrm>
              <a:off x="6536327" y="6153849"/>
              <a:ext cx="15169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/>
                <a:t>Right to left</a:t>
              </a:r>
              <a:endParaRPr lang="en-SG" sz="2000" b="1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C3A34D-1033-C4FD-14E3-BC4EABF1AE96}"/>
                </a:ext>
              </a:extLst>
            </p:cNvPr>
            <p:cNvCxnSpPr/>
            <p:nvPr/>
          </p:nvCxnSpPr>
          <p:spPr>
            <a:xfrm flipH="1">
              <a:off x="5699921" y="6353904"/>
              <a:ext cx="79231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94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9" grpId="0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C3697-991E-1A14-A7BD-55FFEE33B570}"/>
              </a:ext>
            </a:extLst>
          </p:cNvPr>
          <p:cNvSpPr txBox="1"/>
          <p:nvPr/>
        </p:nvSpPr>
        <p:spPr>
          <a:xfrm>
            <a:off x="150212" y="32300"/>
            <a:ext cx="86933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Examples of </a:t>
            </a:r>
            <a:r>
              <a:rPr lang="en-US" altLang="en-US" sz="4400">
                <a:solidFill>
                  <a:srgbClr val="00B0F0"/>
                </a:solidFill>
              </a:rPr>
              <a:t>matrix concatenation #3</a:t>
            </a:r>
            <a:endParaRPr lang="en-SG" sz="440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A18A-BC80-F78D-16DC-045E7A5753FA}"/>
              </a:ext>
            </a:extLst>
          </p:cNvPr>
          <p:cNvSpPr txBox="1"/>
          <p:nvPr/>
        </p:nvSpPr>
        <p:spPr>
          <a:xfrm>
            <a:off x="217004" y="716197"/>
            <a:ext cx="6275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Multiple rotations</a:t>
            </a:r>
            <a:r>
              <a:rPr lang="en-US" sz="2400"/>
              <a:t> with respect to object’s center</a:t>
            </a:r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E50B4A51-D202-918C-E54B-94574CFCB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68748"/>
              </p:ext>
            </p:extLst>
          </p:nvPr>
        </p:nvGraphicFramePr>
        <p:xfrm>
          <a:off x="1830118" y="1373646"/>
          <a:ext cx="4614687" cy="3362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67200" imgH="2794000" progId="Equation.3">
                  <p:embed/>
                </p:oleObj>
              </mc:Choice>
              <mc:Fallback>
                <p:oleObj name="Equation" r:id="rId2" imgW="4267200" imgH="2794000" progId="Equation.3">
                  <p:embed/>
                  <p:pic>
                    <p:nvPicPr>
                      <p:cNvPr id="153604" name="Object 5">
                        <a:extLst>
                          <a:ext uri="{FF2B5EF4-FFF2-40B4-BE49-F238E27FC236}">
                            <a16:creationId xmlns:a16="http://schemas.microsoft.com/office/drawing/2014/main" id="{E8C1F4AF-B8AA-2CA1-B934-CBD44C632C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118" y="1373646"/>
                        <a:ext cx="4614687" cy="33621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CE900EDF-7178-54F3-7A78-B2F80D296A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167059"/>
              </p:ext>
            </p:extLst>
          </p:nvPr>
        </p:nvGraphicFramePr>
        <p:xfrm>
          <a:off x="1425848" y="5234412"/>
          <a:ext cx="5958780" cy="136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57700" imgH="914400" progId="Equation.3">
                  <p:embed/>
                </p:oleObj>
              </mc:Choice>
              <mc:Fallback>
                <p:oleObj name="Equation" r:id="rId4" imgW="4457700" imgH="914400" progId="Equation.3">
                  <p:embed/>
                  <p:pic>
                    <p:nvPicPr>
                      <p:cNvPr id="155652" name="Object 5">
                        <a:extLst>
                          <a:ext uri="{FF2B5EF4-FFF2-40B4-BE49-F238E27FC236}">
                            <a16:creationId xmlns:a16="http://schemas.microsoft.com/office/drawing/2014/main" id="{2CF0DC49-6689-8835-7FD1-5C2E8296EA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848" y="5234412"/>
                        <a:ext cx="5958780" cy="1360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D8D2E59-3677-D30E-81AF-9B251AD39366}"/>
              </a:ext>
            </a:extLst>
          </p:cNvPr>
          <p:cNvSpPr/>
          <p:nvPr/>
        </p:nvSpPr>
        <p:spPr>
          <a:xfrm>
            <a:off x="1992086" y="5209960"/>
            <a:ext cx="2429692" cy="138453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807DD-3FE4-866C-C59A-59BC718295D1}"/>
              </a:ext>
            </a:extLst>
          </p:cNvPr>
          <p:cNvSpPr txBox="1"/>
          <p:nvPr/>
        </p:nvSpPr>
        <p:spPr>
          <a:xfrm>
            <a:off x="4572000" y="4793417"/>
            <a:ext cx="370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9F876-CD38-C33B-8BF1-7BD36E5BBE23}"/>
              </a:ext>
            </a:extLst>
          </p:cNvPr>
          <p:cNvSpPr txBox="1"/>
          <p:nvPr/>
        </p:nvSpPr>
        <p:spPr>
          <a:xfrm>
            <a:off x="6888444" y="4793417"/>
            <a:ext cx="496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A’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A0DDB0-5641-E827-03D3-1E88B68A3F47}"/>
              </a:ext>
            </a:extLst>
          </p:cNvPr>
          <p:cNvGrpSpPr/>
          <p:nvPr/>
        </p:nvGrpSpPr>
        <p:grpSpPr>
          <a:xfrm>
            <a:off x="5904752" y="3232767"/>
            <a:ext cx="2814705" cy="1503028"/>
            <a:chOff x="5917815" y="3300194"/>
            <a:chExt cx="2814705" cy="15030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8886ED4-0187-E278-A536-83ADDDF0B680}"/>
                </a:ext>
              </a:extLst>
            </p:cNvPr>
            <p:cNvSpPr/>
            <p:nvPr/>
          </p:nvSpPr>
          <p:spPr>
            <a:xfrm>
              <a:off x="5917816" y="3687115"/>
              <a:ext cx="2791578" cy="111610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A520FC-365F-3FE6-6706-ECD1F6DC0A83}"/>
                </a:ext>
              </a:extLst>
            </p:cNvPr>
            <p:cNvSpPr txBox="1"/>
            <p:nvPr/>
          </p:nvSpPr>
          <p:spPr>
            <a:xfrm>
              <a:off x="5956320" y="4403112"/>
              <a:ext cx="23911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000">
                  <a:solidFill>
                    <a:srgbClr val="00B0F0"/>
                  </a:solidFill>
                </a:rPr>
                <a:t>A’ is (30, -100, 173.2)</a:t>
              </a:r>
              <a:endParaRPr lang="en-SG" sz="2000">
                <a:solidFill>
                  <a:srgbClr val="00B0F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34BCB1-7350-3C9E-C792-38F810CF361C}"/>
                </a:ext>
              </a:extLst>
            </p:cNvPr>
            <p:cNvSpPr txBox="1"/>
            <p:nvPr/>
          </p:nvSpPr>
          <p:spPr>
            <a:xfrm>
              <a:off x="5940941" y="3687115"/>
              <a:ext cx="229518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000">
                  <a:solidFill>
                    <a:srgbClr val="00B0F0"/>
                  </a:solidFill>
                </a:rPr>
                <a:t>B’ is (150, -43.3, 25)</a:t>
              </a:r>
              <a:endParaRPr lang="en-SG" sz="2000">
                <a:solidFill>
                  <a:srgbClr val="00B0F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BBE684-AEB3-2585-851F-DD9FB133D16E}"/>
                </a:ext>
              </a:extLst>
            </p:cNvPr>
            <p:cNvSpPr txBox="1"/>
            <p:nvPr/>
          </p:nvSpPr>
          <p:spPr>
            <a:xfrm>
              <a:off x="5940941" y="4037165"/>
              <a:ext cx="27915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2000">
                  <a:solidFill>
                    <a:srgbClr val="00B0F0"/>
                  </a:solidFill>
                </a:rPr>
                <a:t>C’ is (100, -37.32, -24.64)</a:t>
              </a:r>
              <a:endParaRPr lang="en-SG" sz="2000">
                <a:solidFill>
                  <a:srgbClr val="00B0F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898251-387C-5120-D1DD-099865D3C13D}"/>
                </a:ext>
              </a:extLst>
            </p:cNvPr>
            <p:cNvSpPr txBox="1"/>
            <p:nvPr/>
          </p:nvSpPr>
          <p:spPr>
            <a:xfrm>
              <a:off x="5917815" y="3300194"/>
              <a:ext cx="2791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00B0F0"/>
                  </a:solidFill>
                </a:rPr>
                <a:t>Apply matrix to each vertex</a:t>
              </a:r>
              <a:endParaRPr lang="en-SG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7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A62BFCBF-2827-F0A8-DAE9-DE2D8AD5C168}"/>
              </a:ext>
            </a:extLst>
          </p:cNvPr>
          <p:cNvSpPr/>
          <p:nvPr/>
        </p:nvSpPr>
        <p:spPr>
          <a:xfrm>
            <a:off x="3494742" y="4873404"/>
            <a:ext cx="5520402" cy="1005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BC30D5-347C-44EC-46DB-F2A9BFAB288A}"/>
              </a:ext>
            </a:extLst>
          </p:cNvPr>
          <p:cNvSpPr txBox="1"/>
          <p:nvPr/>
        </p:nvSpPr>
        <p:spPr>
          <a:xfrm>
            <a:off x="6538090" y="1988141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(7,6)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A5EEA7-0F57-FDB4-84D4-E5C0B7FE5A3A}"/>
              </a:ext>
            </a:extLst>
          </p:cNvPr>
          <p:cNvSpPr txBox="1"/>
          <p:nvPr/>
        </p:nvSpPr>
        <p:spPr>
          <a:xfrm>
            <a:off x="5340131" y="1988141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(3,6)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B14146-40F8-5044-2841-5E32E773695B}"/>
              </a:ext>
            </a:extLst>
          </p:cNvPr>
          <p:cNvSpPr txBox="1"/>
          <p:nvPr/>
        </p:nvSpPr>
        <p:spPr>
          <a:xfrm>
            <a:off x="6530854" y="3447621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(7,2)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559098-8DF0-17E3-9C0D-46A6C45D2B63}"/>
              </a:ext>
            </a:extLst>
          </p:cNvPr>
          <p:cNvSpPr txBox="1"/>
          <p:nvPr/>
        </p:nvSpPr>
        <p:spPr>
          <a:xfrm>
            <a:off x="5332895" y="3447621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(3,2)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286EC15-1F45-1DA3-35E5-2B5225611CEB}"/>
              </a:ext>
            </a:extLst>
          </p:cNvPr>
          <p:cNvGrpSpPr/>
          <p:nvPr/>
        </p:nvGrpSpPr>
        <p:grpSpPr>
          <a:xfrm>
            <a:off x="4669363" y="981503"/>
            <a:ext cx="2412994" cy="3361089"/>
            <a:chOff x="4669363" y="981503"/>
            <a:chExt cx="2412994" cy="336108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39DF418-E699-0C01-541A-F00C69ED8DA6}"/>
                </a:ext>
              </a:extLst>
            </p:cNvPr>
            <p:cNvGrpSpPr/>
            <p:nvPr/>
          </p:nvGrpSpPr>
          <p:grpSpPr>
            <a:xfrm>
              <a:off x="4669363" y="1737837"/>
              <a:ext cx="2279511" cy="2604755"/>
              <a:chOff x="5536336" y="1737837"/>
              <a:chExt cx="2279511" cy="2604755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446F40-DCBD-8E3A-51A9-6AC56B790E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5686" y="3895106"/>
                <a:ext cx="2240161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1B1B40BC-8171-5DCD-38A7-AF6492035330}"/>
                  </a:ext>
                </a:extLst>
              </p:cNvPr>
              <p:cNvGrpSpPr/>
              <p:nvPr/>
            </p:nvGrpSpPr>
            <p:grpSpPr>
              <a:xfrm>
                <a:off x="5536336" y="1737837"/>
                <a:ext cx="2176383" cy="2604755"/>
                <a:chOff x="5536336" y="1737837"/>
                <a:chExt cx="2176383" cy="2604755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0CFCBE-F89B-34BE-FA19-AACBC067E896}"/>
                    </a:ext>
                  </a:extLst>
                </p:cNvPr>
                <p:cNvSpPr txBox="1"/>
                <p:nvPr/>
              </p:nvSpPr>
              <p:spPr>
                <a:xfrm>
                  <a:off x="6530152" y="3973260"/>
                  <a:ext cx="2922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>
                      <a:solidFill>
                        <a:srgbClr val="00B0F0"/>
                      </a:solidFill>
                    </a:rPr>
                    <a:t>3</a:t>
                  </a:r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3B7164C5-C5AC-168A-ACD5-91E4D2B9E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67381" y="1737837"/>
                  <a:ext cx="0" cy="2489323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E9DD8A9B-A941-E9D6-C157-1150C568D6C9}"/>
                    </a:ext>
                  </a:extLst>
                </p:cNvPr>
                <p:cNvGrpSpPr/>
                <p:nvPr/>
              </p:nvGrpSpPr>
              <p:grpSpPr>
                <a:xfrm>
                  <a:off x="6199869" y="3809136"/>
                  <a:ext cx="1394928" cy="179754"/>
                  <a:chOff x="1737529" y="3574426"/>
                  <a:chExt cx="1394928" cy="179754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F33DFCDB-2B8A-A92C-DA43-7EC7640A2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67481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B0A068EE-4FDD-E16B-1795-D7A051AB3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505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81BD1DBA-3BBF-C2F2-8D48-A4A0A2194D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0017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F34C41B4-9903-F3D9-3EFE-051E64C824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4993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64763EFA-EAFD-8F0F-639C-D09D1694B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9969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BFE8054-ABEF-2778-56D1-7C59670FA0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32457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60ED0BBE-0664-CE98-08FC-67DD58F7B4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529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BDA8828-1EC6-B264-7180-CEB7678A0BC1}"/>
                    </a:ext>
                  </a:extLst>
                </p:cNvPr>
                <p:cNvGrpSpPr/>
                <p:nvPr/>
              </p:nvGrpSpPr>
              <p:grpSpPr>
                <a:xfrm rot="16200000">
                  <a:off x="5279473" y="3103857"/>
                  <a:ext cx="1394928" cy="179754"/>
                  <a:chOff x="1737529" y="3574426"/>
                  <a:chExt cx="1394928" cy="179754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24547341-0A75-2ABD-3189-AF60C2EFA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67481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E4FCBD15-FC9D-B4C9-08EE-A99D8BEFE2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505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38E5B6D-44D0-E1B5-B454-2C5A7DA9AC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0017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21EB669B-A271-9C88-59EC-64746951F2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4993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742FAC34-D61B-D02F-C074-823830B2F0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9969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66E7A85D-6FFD-4DD7-2218-949EF29615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32457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22C5973-70CD-FFA6-FD18-2970F19EA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7529" y="3574426"/>
                    <a:ext cx="0" cy="179754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DA5B4EA-7BD9-6E20-DE21-69FD8C4E7CA2}"/>
                    </a:ext>
                  </a:extLst>
                </p:cNvPr>
                <p:cNvSpPr txBox="1"/>
                <p:nvPr/>
              </p:nvSpPr>
              <p:spPr>
                <a:xfrm>
                  <a:off x="5575686" y="3230428"/>
                  <a:ext cx="2922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>
                      <a:solidFill>
                        <a:srgbClr val="00B0F0"/>
                      </a:solidFill>
                    </a:rPr>
                    <a:t>2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1DE744A-56FE-0ECA-B4E6-6DCC21913867}"/>
                    </a:ext>
                  </a:extLst>
                </p:cNvPr>
                <p:cNvSpPr txBox="1"/>
                <p:nvPr/>
              </p:nvSpPr>
              <p:spPr>
                <a:xfrm>
                  <a:off x="5536336" y="2300481"/>
                  <a:ext cx="2922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>
                      <a:solidFill>
                        <a:srgbClr val="00B0F0"/>
                      </a:solidFill>
                    </a:rPr>
                    <a:t>6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DEDC178-7242-EB18-C079-A0C2E7663909}"/>
                    </a:ext>
                  </a:extLst>
                </p:cNvPr>
                <p:cNvSpPr txBox="1"/>
                <p:nvPr/>
              </p:nvSpPr>
              <p:spPr>
                <a:xfrm>
                  <a:off x="7420456" y="3965148"/>
                  <a:ext cx="2922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b="1">
                      <a:solidFill>
                        <a:srgbClr val="00B0F0"/>
                      </a:solidFill>
                    </a:rPr>
                    <a:t>7</a:t>
                  </a: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3B287AA-A553-BFE6-E91F-D10DC2BF9099}"/>
                </a:ext>
              </a:extLst>
            </p:cNvPr>
            <p:cNvGrpSpPr/>
            <p:nvPr/>
          </p:nvGrpSpPr>
          <p:grpSpPr>
            <a:xfrm>
              <a:off x="5475722" y="2230440"/>
              <a:ext cx="1473152" cy="1380448"/>
              <a:chOff x="5475722" y="2230440"/>
              <a:chExt cx="1473152" cy="138044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A047EB2-3702-747C-A09B-41DA914EF32E}"/>
                  </a:ext>
                </a:extLst>
              </p:cNvPr>
              <p:cNvSpPr/>
              <p:nvPr/>
            </p:nvSpPr>
            <p:spPr>
              <a:xfrm>
                <a:off x="5769668" y="2485147"/>
                <a:ext cx="929947" cy="92994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93F849-AD32-9C7D-AB79-97F2E86A8307}"/>
                  </a:ext>
                </a:extLst>
              </p:cNvPr>
              <p:cNvSpPr txBox="1"/>
              <p:nvPr/>
            </p:nvSpPr>
            <p:spPr>
              <a:xfrm>
                <a:off x="5482297" y="3241556"/>
                <a:ext cx="292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30EFB0-E43E-2874-68A8-A90AEE741486}"/>
                  </a:ext>
                </a:extLst>
              </p:cNvPr>
              <p:cNvSpPr txBox="1"/>
              <p:nvPr/>
            </p:nvSpPr>
            <p:spPr>
              <a:xfrm>
                <a:off x="6656611" y="3241556"/>
                <a:ext cx="292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E7E144-5066-FCDA-17B3-F9D4D4C3455D}"/>
                  </a:ext>
                </a:extLst>
              </p:cNvPr>
              <p:cNvSpPr txBox="1"/>
              <p:nvPr/>
            </p:nvSpPr>
            <p:spPr>
              <a:xfrm>
                <a:off x="6656610" y="2230440"/>
                <a:ext cx="292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EAAFC4-05B7-C76D-7170-738728917B28}"/>
                  </a:ext>
                </a:extLst>
              </p:cNvPr>
              <p:cNvSpPr txBox="1"/>
              <p:nvPr/>
            </p:nvSpPr>
            <p:spPr>
              <a:xfrm>
                <a:off x="5475722" y="2230440"/>
                <a:ext cx="292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/>
                  <a:t>D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032823A-3E53-46A9-96AA-BF10D9C4A6FA}"/>
                </a:ext>
              </a:extLst>
            </p:cNvPr>
            <p:cNvSpPr txBox="1"/>
            <p:nvPr/>
          </p:nvSpPr>
          <p:spPr>
            <a:xfrm>
              <a:off x="5080862" y="981503"/>
              <a:ext cx="2001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>
                  <a:solidFill>
                    <a:srgbClr val="00B0F0"/>
                  </a:solidFill>
                </a:rPr>
                <a:t>WORLD space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5C75DA7-B48B-DC54-857C-EB00B98C3B57}"/>
              </a:ext>
            </a:extLst>
          </p:cNvPr>
          <p:cNvGrpSpPr/>
          <p:nvPr/>
        </p:nvGrpSpPr>
        <p:grpSpPr>
          <a:xfrm>
            <a:off x="909543" y="981503"/>
            <a:ext cx="2090993" cy="2481222"/>
            <a:chOff x="1150536" y="981503"/>
            <a:chExt cx="2090993" cy="248122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63D2CB5-16D8-C0E5-0C53-199EEC01AB9D}"/>
                </a:ext>
              </a:extLst>
            </p:cNvPr>
            <p:cNvSpPr/>
            <p:nvPr/>
          </p:nvSpPr>
          <p:spPr>
            <a:xfrm>
              <a:off x="1674933" y="2130919"/>
              <a:ext cx="929947" cy="92994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395F79-FDF7-80ED-AA2B-6124D39BE44E}"/>
                </a:ext>
              </a:extLst>
            </p:cNvPr>
            <p:cNvSpPr txBox="1"/>
            <p:nvPr/>
          </p:nvSpPr>
          <p:spPr>
            <a:xfrm>
              <a:off x="1387562" y="2887328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967F6A-5700-AF07-CE16-5C897B4CCB0D}"/>
                </a:ext>
              </a:extLst>
            </p:cNvPr>
            <p:cNvSpPr txBox="1"/>
            <p:nvPr/>
          </p:nvSpPr>
          <p:spPr>
            <a:xfrm>
              <a:off x="2561876" y="2887328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B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9D80AB-1A79-BFCF-8147-AFDB62718192}"/>
                </a:ext>
              </a:extLst>
            </p:cNvPr>
            <p:cNvSpPr txBox="1"/>
            <p:nvPr/>
          </p:nvSpPr>
          <p:spPr>
            <a:xfrm>
              <a:off x="2561875" y="1876212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C2AD92-E0E4-D304-7C09-102E3DDC91CA}"/>
                </a:ext>
              </a:extLst>
            </p:cNvPr>
            <p:cNvSpPr txBox="1"/>
            <p:nvPr/>
          </p:nvSpPr>
          <p:spPr>
            <a:xfrm>
              <a:off x="1380987" y="1876212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8826BC-248A-43FB-30BA-1D5174CBEC68}"/>
                </a:ext>
              </a:extLst>
            </p:cNvPr>
            <p:cNvSpPr txBox="1"/>
            <p:nvPr/>
          </p:nvSpPr>
          <p:spPr>
            <a:xfrm>
              <a:off x="2443355" y="1633913"/>
              <a:ext cx="643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(2,2)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FFB1C5-CB38-D901-DC97-E4D21A9CF1DB}"/>
                </a:ext>
              </a:extLst>
            </p:cNvPr>
            <p:cNvSpPr txBox="1"/>
            <p:nvPr/>
          </p:nvSpPr>
          <p:spPr>
            <a:xfrm>
              <a:off x="1195034" y="1633913"/>
              <a:ext cx="73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(-2,2)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BF2355-B226-6E0A-C07E-5DAE977F6BDB}"/>
                </a:ext>
              </a:extLst>
            </p:cNvPr>
            <p:cNvSpPr txBox="1"/>
            <p:nvPr/>
          </p:nvSpPr>
          <p:spPr>
            <a:xfrm>
              <a:off x="2436119" y="3093393"/>
              <a:ext cx="74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(2, -2)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071E3E9-151C-B475-E91F-72BD4FE7BAD2}"/>
                </a:ext>
              </a:extLst>
            </p:cNvPr>
            <p:cNvSpPr txBox="1"/>
            <p:nvPr/>
          </p:nvSpPr>
          <p:spPr>
            <a:xfrm>
              <a:off x="1150536" y="3093393"/>
              <a:ext cx="82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(-2,-2)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DB10788-88BB-3C7C-26FA-9820807D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640" y="1961883"/>
              <a:ext cx="0" cy="12328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582F4F1-E222-A3A7-F923-A89E50C67B5D}"/>
                </a:ext>
              </a:extLst>
            </p:cNvPr>
            <p:cNvCxnSpPr>
              <a:cxnSpLocks/>
            </p:cNvCxnSpPr>
            <p:nvPr/>
          </p:nvCxnSpPr>
          <p:spPr>
            <a:xfrm>
              <a:off x="1512467" y="2591387"/>
              <a:ext cx="12660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62B34-784D-FB9B-89AE-9F282745719E}"/>
                </a:ext>
              </a:extLst>
            </p:cNvPr>
            <p:cNvSpPr txBox="1"/>
            <p:nvPr/>
          </p:nvSpPr>
          <p:spPr>
            <a:xfrm>
              <a:off x="1240034" y="981503"/>
              <a:ext cx="2001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>
                  <a:solidFill>
                    <a:srgbClr val="FF0000"/>
                  </a:solidFill>
                </a:rPr>
                <a:t>LOCAL space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CB8C5B3-6329-EB97-E1E3-E600835C6D17}"/>
              </a:ext>
            </a:extLst>
          </p:cNvPr>
          <p:cNvSpPr txBox="1"/>
          <p:nvPr/>
        </p:nvSpPr>
        <p:spPr>
          <a:xfrm>
            <a:off x="2182216" y="4399843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(2,2)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6CEEB5-F0E0-6F62-483A-CCDBD120BDB2}"/>
              </a:ext>
            </a:extLst>
          </p:cNvPr>
          <p:cNvSpPr txBox="1"/>
          <p:nvPr/>
        </p:nvSpPr>
        <p:spPr>
          <a:xfrm>
            <a:off x="933895" y="4399843"/>
            <a:ext cx="73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(-2,2)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24DE322-4AA4-D21A-F0A0-A3316754A451}"/>
              </a:ext>
            </a:extLst>
          </p:cNvPr>
          <p:cNvSpPr txBox="1"/>
          <p:nvPr/>
        </p:nvSpPr>
        <p:spPr>
          <a:xfrm>
            <a:off x="2174980" y="5859323"/>
            <a:ext cx="74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(2, -2)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FE7FCEE-92DF-7F73-23A9-A06968608A99}"/>
              </a:ext>
            </a:extLst>
          </p:cNvPr>
          <p:cNvSpPr txBox="1"/>
          <p:nvPr/>
        </p:nvSpPr>
        <p:spPr>
          <a:xfrm>
            <a:off x="889397" y="5859323"/>
            <a:ext cx="82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(-2,-2)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F008BA0-6B48-23CC-5C7E-81A14680A3D1}"/>
              </a:ext>
            </a:extLst>
          </p:cNvPr>
          <p:cNvGrpSpPr/>
          <p:nvPr/>
        </p:nvGrpSpPr>
        <p:grpSpPr>
          <a:xfrm>
            <a:off x="455067" y="4159237"/>
            <a:ext cx="2137933" cy="2432191"/>
            <a:chOff x="696060" y="4159237"/>
            <a:chExt cx="2137933" cy="243219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4A0672-070D-88D9-6199-983081018907}"/>
                </a:ext>
              </a:extLst>
            </p:cNvPr>
            <p:cNvSpPr/>
            <p:nvPr/>
          </p:nvSpPr>
          <p:spPr>
            <a:xfrm>
              <a:off x="1654787" y="4896849"/>
              <a:ext cx="929947" cy="92994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DDB5AC-646D-744A-3401-CBD19BDFF677}"/>
                </a:ext>
              </a:extLst>
            </p:cNvPr>
            <p:cNvSpPr txBox="1"/>
            <p:nvPr/>
          </p:nvSpPr>
          <p:spPr>
            <a:xfrm>
              <a:off x="1367416" y="5653258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DCB45A-95D6-358F-7EC9-8A23AFD660A7}"/>
                </a:ext>
              </a:extLst>
            </p:cNvPr>
            <p:cNvSpPr txBox="1"/>
            <p:nvPr/>
          </p:nvSpPr>
          <p:spPr>
            <a:xfrm>
              <a:off x="2541730" y="5653258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6043B92-8CDE-B746-ADCA-8F0A9A4E7F40}"/>
                </a:ext>
              </a:extLst>
            </p:cNvPr>
            <p:cNvSpPr txBox="1"/>
            <p:nvPr/>
          </p:nvSpPr>
          <p:spPr>
            <a:xfrm>
              <a:off x="2541729" y="4642142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E84216-4A23-A95A-002C-8D36ED1B6356}"/>
                </a:ext>
              </a:extLst>
            </p:cNvPr>
            <p:cNvSpPr txBox="1"/>
            <p:nvPr/>
          </p:nvSpPr>
          <p:spPr>
            <a:xfrm>
              <a:off x="1360841" y="4642142"/>
              <a:ext cx="2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D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8A8707B-7D73-0CC2-C9D1-DE4EA6B57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494" y="4727813"/>
              <a:ext cx="0" cy="12328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4836182-0E50-7322-D4FE-FDD26D5D9B9A}"/>
                </a:ext>
              </a:extLst>
            </p:cNvPr>
            <p:cNvCxnSpPr>
              <a:cxnSpLocks/>
            </p:cNvCxnSpPr>
            <p:nvPr/>
          </p:nvCxnSpPr>
          <p:spPr>
            <a:xfrm>
              <a:off x="1492321" y="5357317"/>
              <a:ext cx="12660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8AA79E2-C639-2132-D433-7B2F3690146C}"/>
                </a:ext>
              </a:extLst>
            </p:cNvPr>
            <p:cNvGrpSpPr/>
            <p:nvPr/>
          </p:nvGrpSpPr>
          <p:grpSpPr>
            <a:xfrm>
              <a:off x="696060" y="4159237"/>
              <a:ext cx="2123519" cy="2432191"/>
              <a:chOff x="1694638" y="1868056"/>
              <a:chExt cx="2123519" cy="2432191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4D429B6B-3885-B7B5-3C5A-61CA296CE4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9691" y="1868056"/>
                <a:ext cx="0" cy="2432191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E2BEC5B-A448-89F3-F512-F24040B4F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4638" y="4017510"/>
                <a:ext cx="2123519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A1C43A0A-7144-283B-9616-2EA4845416F1}"/>
                  </a:ext>
                </a:extLst>
              </p:cNvPr>
              <p:cNvGrpSpPr/>
              <p:nvPr/>
            </p:nvGrpSpPr>
            <p:grpSpPr>
              <a:xfrm>
                <a:off x="2202179" y="3939355"/>
                <a:ext cx="1394928" cy="179754"/>
                <a:chOff x="1737529" y="3574426"/>
                <a:chExt cx="1394928" cy="179754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73A512BD-14DE-CDA4-941D-AD105FC0B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481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C844C44-29ED-CD6A-6A18-C2E566E43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505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F72ED57-7263-B8CF-A8E4-813C90BAF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0017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0DE2AD1-7870-A420-FBA6-3186FF18B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4993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CD376455-BEA3-F52E-7792-81673FA02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9969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AEC0F3D6-73F2-F6C4-0006-2F60169AE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2457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DECA3E12-417B-928C-109E-76D5EF7034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7529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DB843A8-FBDC-1699-8A14-FB2EB6345D1D}"/>
                  </a:ext>
                </a:extLst>
              </p:cNvPr>
              <p:cNvGrpSpPr/>
              <p:nvPr/>
            </p:nvGrpSpPr>
            <p:grpSpPr>
              <a:xfrm rot="16200000">
                <a:off x="1281783" y="3234076"/>
                <a:ext cx="1394928" cy="179754"/>
                <a:chOff x="1737529" y="3574426"/>
                <a:chExt cx="1394928" cy="179754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61578874-6CA4-2FB9-4FD8-F9D0EF3C0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7481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5BFF6927-F2DF-6BB4-00A1-10F23177E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505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8046D6FE-2961-584B-7E6D-8F4E57799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0017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545A5C0-4C38-F8A8-37BB-203E7B713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4993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C9AEBF5-72CE-864E-2C70-3DB6C768E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9969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B56EA5EE-0CE1-C0E1-F013-8E3BF5131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2457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FCA52836-45D9-7BDA-3913-CA603E969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7529" y="3574426"/>
                  <a:ext cx="0" cy="179754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DA1BBEB-304F-8B06-E2FE-2143D71201E9}"/>
              </a:ext>
            </a:extLst>
          </p:cNvPr>
          <p:cNvSpPr txBox="1"/>
          <p:nvPr/>
        </p:nvSpPr>
        <p:spPr>
          <a:xfrm>
            <a:off x="1463344" y="4401724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(3,6)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F804D4-7267-A0BC-1344-A64FE1F4FE71}"/>
              </a:ext>
            </a:extLst>
          </p:cNvPr>
          <p:cNvSpPr txBox="1"/>
          <p:nvPr/>
        </p:nvSpPr>
        <p:spPr>
          <a:xfrm>
            <a:off x="2636062" y="4406723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(7,6)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A583532-D3BA-11C8-999E-216D73E44B5E}"/>
              </a:ext>
            </a:extLst>
          </p:cNvPr>
          <p:cNvSpPr txBox="1"/>
          <p:nvPr/>
        </p:nvSpPr>
        <p:spPr>
          <a:xfrm>
            <a:off x="2755549" y="5857047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(7,2)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DE233F1-8EBE-9F29-AC4C-C6DD5EA0CADA}"/>
              </a:ext>
            </a:extLst>
          </p:cNvPr>
          <p:cNvSpPr txBox="1"/>
          <p:nvPr/>
        </p:nvSpPr>
        <p:spPr>
          <a:xfrm>
            <a:off x="1488775" y="5863586"/>
            <a:ext cx="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(3,2)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1676DD1-8FB7-0EBA-F153-BDB1407C9777}"/>
              </a:ext>
            </a:extLst>
          </p:cNvPr>
          <p:cNvGrpSpPr/>
          <p:nvPr/>
        </p:nvGrpSpPr>
        <p:grpSpPr>
          <a:xfrm>
            <a:off x="1890501" y="3550719"/>
            <a:ext cx="2243233" cy="734720"/>
            <a:chOff x="1890501" y="3550719"/>
            <a:chExt cx="2243233" cy="734720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23164C3-07CC-FA55-D80B-3A209AD54013}"/>
                </a:ext>
              </a:extLst>
            </p:cNvPr>
            <p:cNvCxnSpPr>
              <a:cxnSpLocks/>
            </p:cNvCxnSpPr>
            <p:nvPr/>
          </p:nvCxnSpPr>
          <p:spPr>
            <a:xfrm>
              <a:off x="1890501" y="3550719"/>
              <a:ext cx="0" cy="73472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BA4E910-D878-8800-1578-3689831F8E47}"/>
                </a:ext>
              </a:extLst>
            </p:cNvPr>
            <p:cNvSpPr txBox="1"/>
            <p:nvPr/>
          </p:nvSpPr>
          <p:spPr>
            <a:xfrm>
              <a:off x="1955000" y="3681442"/>
              <a:ext cx="2178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/>
                <a:t>LOCAL to WORLD space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E064D57-1CEF-1CA8-A0C1-F85BFD8481B6}"/>
              </a:ext>
            </a:extLst>
          </p:cNvPr>
          <p:cNvSpPr txBox="1"/>
          <p:nvPr/>
        </p:nvSpPr>
        <p:spPr>
          <a:xfrm>
            <a:off x="150212" y="32300"/>
            <a:ext cx="86933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000"/>
              <a:t>Unity: mesh vertices are in LOCAL space</a:t>
            </a:r>
            <a:endParaRPr lang="en-SG" sz="4000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3ED71F-1F2C-CE99-859E-39C4D1A7E5C7}"/>
              </a:ext>
            </a:extLst>
          </p:cNvPr>
          <p:cNvSpPr txBox="1"/>
          <p:nvPr/>
        </p:nvSpPr>
        <p:spPr>
          <a:xfrm>
            <a:off x="3494741" y="4880621"/>
            <a:ext cx="4999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vertices[i] = transform.</a:t>
            </a:r>
            <a:r>
              <a:rPr lang="fr-FR" b="1"/>
              <a:t>TransformPoint</a:t>
            </a:r>
            <a:r>
              <a:rPr lang="fr-FR"/>
              <a:t>(vertices[i]);</a:t>
            </a:r>
            <a:endParaRPr lang="en-SG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50E2EA7-D841-397B-5F40-F7F3660C65C3}"/>
              </a:ext>
            </a:extLst>
          </p:cNvPr>
          <p:cNvSpPr txBox="1"/>
          <p:nvPr/>
        </p:nvSpPr>
        <p:spPr>
          <a:xfrm>
            <a:off x="3502646" y="5454120"/>
            <a:ext cx="5608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vertices[i] = transform.</a:t>
            </a:r>
            <a:r>
              <a:rPr lang="en-SG" b="1"/>
              <a:t>InverseTransformPoint</a:t>
            </a:r>
            <a:r>
              <a:rPr lang="en-SG"/>
              <a:t>(vertices[i]);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6D8B202-AF07-F8BA-18A6-4DE65A285B6B}"/>
              </a:ext>
            </a:extLst>
          </p:cNvPr>
          <p:cNvSpPr txBox="1"/>
          <p:nvPr/>
        </p:nvSpPr>
        <p:spPr>
          <a:xfrm>
            <a:off x="3513495" y="5154319"/>
            <a:ext cx="4840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00B050"/>
                </a:solidFill>
              </a:rPr>
              <a:t>// perform transformation</a:t>
            </a:r>
            <a:endParaRPr lang="en-SG">
              <a:solidFill>
                <a:srgbClr val="00B05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1523B80-AAEC-F0E6-312B-06D9508876E5}"/>
              </a:ext>
            </a:extLst>
          </p:cNvPr>
          <p:cNvSpPr txBox="1"/>
          <p:nvPr/>
        </p:nvSpPr>
        <p:spPr>
          <a:xfrm>
            <a:off x="5405969" y="4531157"/>
            <a:ext cx="2178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FF0000"/>
                </a:solidFill>
              </a:rPr>
              <a:t>LOCAL </a:t>
            </a:r>
            <a:r>
              <a:rPr lang="en-SG" sz="1600" b="1"/>
              <a:t>to</a:t>
            </a:r>
            <a:r>
              <a:rPr lang="en-SG" sz="1600" b="1">
                <a:solidFill>
                  <a:srgbClr val="FF0000"/>
                </a:solidFill>
              </a:rPr>
              <a:t> </a:t>
            </a:r>
            <a:r>
              <a:rPr lang="en-SG" sz="1600" b="1">
                <a:solidFill>
                  <a:srgbClr val="00B0F0"/>
                </a:solidFill>
              </a:rPr>
              <a:t>WORLD </a:t>
            </a:r>
            <a:r>
              <a:rPr lang="en-SG" sz="1600" b="1"/>
              <a:t>space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CA7CC1E-96FE-951D-7A92-12ACA7B0014C}"/>
              </a:ext>
            </a:extLst>
          </p:cNvPr>
          <p:cNvSpPr txBox="1"/>
          <p:nvPr/>
        </p:nvSpPr>
        <p:spPr>
          <a:xfrm>
            <a:off x="5448723" y="5871401"/>
            <a:ext cx="2178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rgbClr val="00B0F0"/>
                </a:solidFill>
              </a:rPr>
              <a:t>WORLD</a:t>
            </a:r>
            <a:r>
              <a:rPr lang="en-SG" sz="1600" b="1">
                <a:solidFill>
                  <a:srgbClr val="FF0000"/>
                </a:solidFill>
              </a:rPr>
              <a:t> </a:t>
            </a:r>
            <a:r>
              <a:rPr lang="en-SG" sz="1600" b="1"/>
              <a:t>to</a:t>
            </a:r>
            <a:r>
              <a:rPr lang="en-SG" sz="1600" b="1">
                <a:solidFill>
                  <a:srgbClr val="FF0000"/>
                </a:solidFill>
              </a:rPr>
              <a:t> LOCAL </a:t>
            </a:r>
            <a:r>
              <a:rPr lang="en-SG" sz="1600" b="1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90954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43" grpId="0"/>
      <p:bldP spid="44" grpId="0"/>
      <p:bldP spid="45" grpId="0"/>
      <p:bldP spid="46" grpId="0"/>
      <p:bldP spid="76" grpId="0"/>
      <p:bldP spid="77" grpId="0"/>
      <p:bldP spid="78" grpId="0"/>
      <p:bldP spid="79" grpId="0"/>
      <p:bldP spid="102" grpId="0"/>
      <p:bldP spid="103" grpId="0"/>
      <p:bldP spid="104" grpId="0"/>
      <p:bldP spid="105" grpId="0"/>
      <p:bldP spid="119" grpId="0"/>
      <p:bldP spid="121" grpId="0"/>
      <p:bldP spid="122" grpId="0"/>
      <p:bldP spid="128" grpId="0"/>
      <p:bldP spid="1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9F3BCC0-8FD6-8A75-181D-59260F11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55" y="2450698"/>
            <a:ext cx="1633870" cy="11217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68B09-E7CA-9309-954D-19F48EB37B03}"/>
              </a:ext>
            </a:extLst>
          </p:cNvPr>
          <p:cNvGrpSpPr/>
          <p:nvPr/>
        </p:nvGrpSpPr>
        <p:grpSpPr>
          <a:xfrm>
            <a:off x="2406093" y="1694486"/>
            <a:ext cx="2309852" cy="1147240"/>
            <a:chOff x="2092686" y="2111907"/>
            <a:chExt cx="2309852" cy="114724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C6FC1EDC-AAB8-CC1B-1E7A-3A48CA0A9C83}"/>
                </a:ext>
              </a:extLst>
            </p:cNvPr>
            <p:cNvSpPr/>
            <p:nvPr/>
          </p:nvSpPr>
          <p:spPr>
            <a:xfrm>
              <a:off x="2092686" y="2111907"/>
              <a:ext cx="2309852" cy="1147240"/>
            </a:xfrm>
            <a:prstGeom prst="wedgeEllipseCallout">
              <a:avLst>
                <a:gd name="adj1" fmla="val -34792"/>
                <a:gd name="adj2" fmla="val 64684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43C4C7-A0CC-CCBA-8644-A42A765D8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866" y="2437901"/>
              <a:ext cx="2042337" cy="59136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17B304-D84C-CA88-BB8A-43AD2EC9E650}"/>
              </a:ext>
            </a:extLst>
          </p:cNvPr>
          <p:cNvGrpSpPr/>
          <p:nvPr/>
        </p:nvGrpSpPr>
        <p:grpSpPr>
          <a:xfrm>
            <a:off x="2760063" y="3119825"/>
            <a:ext cx="2068905" cy="1116535"/>
            <a:chOff x="2446656" y="3537246"/>
            <a:chExt cx="2068905" cy="1116535"/>
          </a:xfrm>
        </p:grpSpPr>
        <p:sp>
          <p:nvSpPr>
            <p:cNvPr id="11" name="Speech Bubble: Oval 10">
              <a:extLst>
                <a:ext uri="{FF2B5EF4-FFF2-40B4-BE49-F238E27FC236}">
                  <a16:creationId xmlns:a16="http://schemas.microsoft.com/office/drawing/2014/main" id="{D9846B8A-7986-912E-535E-6FC8BDF0A47F}"/>
                </a:ext>
              </a:extLst>
            </p:cNvPr>
            <p:cNvSpPr/>
            <p:nvPr/>
          </p:nvSpPr>
          <p:spPr>
            <a:xfrm>
              <a:off x="2446656" y="3537246"/>
              <a:ext cx="2068905" cy="1116535"/>
            </a:xfrm>
            <a:prstGeom prst="wedgeEllipseCallout">
              <a:avLst>
                <a:gd name="adj1" fmla="val -59691"/>
                <a:gd name="adj2" fmla="val 59010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F25C9A-4DCE-33C7-042D-B212B7FB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986" y="3856290"/>
              <a:ext cx="1896020" cy="59136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31F87E-0D45-F7A4-A135-ED5F3A47BF6D}"/>
              </a:ext>
            </a:extLst>
          </p:cNvPr>
          <p:cNvGrpSpPr/>
          <p:nvPr/>
        </p:nvGrpSpPr>
        <p:grpSpPr>
          <a:xfrm>
            <a:off x="3109994" y="4000056"/>
            <a:ext cx="1822863" cy="1116535"/>
            <a:chOff x="2921930" y="4417973"/>
            <a:chExt cx="1822863" cy="1116535"/>
          </a:xfrm>
        </p:grpSpPr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A2D5FDD8-209B-60DC-EC3B-A17C1E1EF536}"/>
                </a:ext>
              </a:extLst>
            </p:cNvPr>
            <p:cNvSpPr/>
            <p:nvPr/>
          </p:nvSpPr>
          <p:spPr>
            <a:xfrm>
              <a:off x="2921931" y="4417973"/>
              <a:ext cx="1822862" cy="1116535"/>
            </a:xfrm>
            <a:prstGeom prst="wedgeEllipseCallout">
              <a:avLst>
                <a:gd name="adj1" fmla="val -72319"/>
                <a:gd name="adj2" fmla="val 36197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422B961-2F00-EC90-7648-1FCF5611C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1930" y="4690572"/>
              <a:ext cx="1822862" cy="59746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521C37-5AB2-0C33-FFE7-6E6E61734B49}"/>
              </a:ext>
            </a:extLst>
          </p:cNvPr>
          <p:cNvGrpSpPr/>
          <p:nvPr/>
        </p:nvGrpSpPr>
        <p:grpSpPr>
          <a:xfrm>
            <a:off x="2792695" y="4979443"/>
            <a:ext cx="1766099" cy="992777"/>
            <a:chOff x="2479288" y="5396864"/>
            <a:chExt cx="1766099" cy="992777"/>
          </a:xfrm>
        </p:grpSpPr>
        <p:sp>
          <p:nvSpPr>
            <p:cNvPr id="15" name="Speech Bubble: Oval 14">
              <a:extLst>
                <a:ext uri="{FF2B5EF4-FFF2-40B4-BE49-F238E27FC236}">
                  <a16:creationId xmlns:a16="http://schemas.microsoft.com/office/drawing/2014/main" id="{EBBEF8AF-ECB3-C3F7-B79D-199D7C371CA5}"/>
                </a:ext>
              </a:extLst>
            </p:cNvPr>
            <p:cNvSpPr/>
            <p:nvPr/>
          </p:nvSpPr>
          <p:spPr>
            <a:xfrm>
              <a:off x="2479288" y="5396864"/>
              <a:ext cx="1766099" cy="992777"/>
            </a:xfrm>
            <a:prstGeom prst="wedgeEllipseCallout">
              <a:avLst>
                <a:gd name="adj1" fmla="val -67683"/>
                <a:gd name="adj2" fmla="val -34332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29DA0FC-58DE-ADDF-E18A-4190FDFC5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4547" y="5621548"/>
              <a:ext cx="1615580" cy="591363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92E54EF-36F3-40B5-D1CB-62E04C05A5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79" t="4571"/>
          <a:stretch/>
        </p:blipFill>
        <p:spPr>
          <a:xfrm>
            <a:off x="223256" y="3948554"/>
            <a:ext cx="2964947" cy="290944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B70ECBA-3984-63CD-92BA-1F6704A8E26F}"/>
              </a:ext>
            </a:extLst>
          </p:cNvPr>
          <p:cNvGrpSpPr/>
          <p:nvPr/>
        </p:nvGrpSpPr>
        <p:grpSpPr>
          <a:xfrm>
            <a:off x="6888714" y="2011320"/>
            <a:ext cx="1822862" cy="1116535"/>
            <a:chOff x="7015679" y="3069524"/>
            <a:chExt cx="1822862" cy="1116535"/>
          </a:xfrm>
        </p:grpSpPr>
        <p:sp>
          <p:nvSpPr>
            <p:cNvPr id="30" name="Speech Bubble: Oval 29">
              <a:extLst>
                <a:ext uri="{FF2B5EF4-FFF2-40B4-BE49-F238E27FC236}">
                  <a16:creationId xmlns:a16="http://schemas.microsoft.com/office/drawing/2014/main" id="{CDE535D1-A9AD-B3A4-8C49-94DBD8556A51}"/>
                </a:ext>
              </a:extLst>
            </p:cNvPr>
            <p:cNvSpPr/>
            <p:nvPr/>
          </p:nvSpPr>
          <p:spPr>
            <a:xfrm>
              <a:off x="7015679" y="3069524"/>
              <a:ext cx="1822862" cy="1116535"/>
            </a:xfrm>
            <a:prstGeom prst="wedgeEllipseCallout">
              <a:avLst>
                <a:gd name="adj1" fmla="val -36488"/>
                <a:gd name="adj2" fmla="val 74805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D971C6D-9AE1-96C2-BDCD-05FD1D31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7499" y="3345106"/>
              <a:ext cx="1719221" cy="646232"/>
            </a:xfrm>
            <a:prstGeom prst="rect">
              <a:avLst/>
            </a:prstGeom>
          </p:spPr>
        </p:pic>
      </p:grpSp>
      <p:pic>
        <p:nvPicPr>
          <p:cNvPr id="37" name="Picture 8" descr="Herlock Sholmes - Sprite Gallery | Ace Attorney Wiki | Fandom">
            <a:extLst>
              <a:ext uri="{FF2B5EF4-FFF2-40B4-BE49-F238E27FC236}">
                <a16:creationId xmlns:a16="http://schemas.microsoft.com/office/drawing/2014/main" id="{D0986CA6-F15E-958E-9A73-C1B42FAFB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5" r="19944" b="18927"/>
          <a:stretch/>
        </p:blipFill>
        <p:spPr bwMode="auto">
          <a:xfrm>
            <a:off x="5731149" y="3522059"/>
            <a:ext cx="3097842" cy="333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85D0A0-4D94-F592-76CF-3B32115343A1}"/>
              </a:ext>
            </a:extLst>
          </p:cNvPr>
          <p:cNvGrpSpPr/>
          <p:nvPr/>
        </p:nvGrpSpPr>
        <p:grpSpPr>
          <a:xfrm>
            <a:off x="4083158" y="2194815"/>
            <a:ext cx="2309852" cy="1235710"/>
            <a:chOff x="4107562" y="1682176"/>
            <a:chExt cx="2309852" cy="1235710"/>
          </a:xfrm>
        </p:grpSpPr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803FF566-DE16-D627-648B-78376427520F}"/>
                </a:ext>
              </a:extLst>
            </p:cNvPr>
            <p:cNvSpPr/>
            <p:nvPr/>
          </p:nvSpPr>
          <p:spPr>
            <a:xfrm>
              <a:off x="4107562" y="1682176"/>
              <a:ext cx="2309852" cy="1235710"/>
            </a:xfrm>
            <a:prstGeom prst="wedgeEllipseCallout">
              <a:avLst>
                <a:gd name="adj1" fmla="val -59958"/>
                <a:gd name="adj2" fmla="val 44600"/>
              </a:avLst>
            </a:prstGeom>
            <a:solidFill>
              <a:srgbClr val="FEFEF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4364A4-AF43-2E0A-5C8F-F2D3E781E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9355" y="1943427"/>
              <a:ext cx="2030144" cy="804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02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9670DC8-C5BE-940F-B880-DD49228385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400653"/>
              </p:ext>
            </p:extLst>
          </p:nvPr>
        </p:nvGraphicFramePr>
        <p:xfrm>
          <a:off x="-2777" y="0"/>
          <a:ext cx="914902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72760" imgH="6501240" progId="">
                  <p:embed/>
                </p:oleObj>
              </mc:Choice>
              <mc:Fallback>
                <p:oleObj r:id="rId2" imgW="867276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77" y="0"/>
                        <a:ext cx="9149024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B709C3F-DCBB-3E52-17BE-66869641BBF2}"/>
              </a:ext>
            </a:extLst>
          </p:cNvPr>
          <p:cNvSpPr/>
          <p:nvPr/>
        </p:nvSpPr>
        <p:spPr>
          <a:xfrm>
            <a:off x="325497" y="2034155"/>
            <a:ext cx="2716503" cy="1588520"/>
          </a:xfrm>
          <a:prstGeom prst="wedgeEllipseCallout">
            <a:avLst>
              <a:gd name="adj1" fmla="val 55667"/>
              <a:gd name="adj2" fmla="val 4776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6045D-2E06-8D94-1FA9-2D7665CE7ACB}"/>
              </a:ext>
            </a:extLst>
          </p:cNvPr>
          <p:cNvSpPr txBox="1"/>
          <p:nvPr/>
        </p:nvSpPr>
        <p:spPr>
          <a:xfrm>
            <a:off x="555765" y="2505249"/>
            <a:ext cx="225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Now do Part 2 of your Matrices worksheet!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58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6">
            <a:extLst>
              <a:ext uri="{FF2B5EF4-FFF2-40B4-BE49-F238E27FC236}">
                <a16:creationId xmlns:a16="http://schemas.microsoft.com/office/drawing/2014/main" id="{95753234-FE2A-4119-C43F-375EDA89F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576" y="5657206"/>
            <a:ext cx="215900" cy="2159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4100" name="Group 4099">
            <a:extLst>
              <a:ext uri="{FF2B5EF4-FFF2-40B4-BE49-F238E27FC236}">
                <a16:creationId xmlns:a16="http://schemas.microsoft.com/office/drawing/2014/main" id="{38032ED0-62DB-D6E4-85F0-27FEDF9FA2F2}"/>
              </a:ext>
            </a:extLst>
          </p:cNvPr>
          <p:cNvGrpSpPr/>
          <p:nvPr/>
        </p:nvGrpSpPr>
        <p:grpSpPr>
          <a:xfrm>
            <a:off x="2356301" y="2111130"/>
            <a:ext cx="1619250" cy="3058274"/>
            <a:chOff x="1977159" y="1501346"/>
            <a:chExt cx="1619250" cy="3058274"/>
          </a:xfrm>
        </p:grpSpPr>
        <p:pic>
          <p:nvPicPr>
            <p:cNvPr id="49" name="Picture 2" descr="http://t3.gstatic.com/images?q=tbn:ANd9GcQ2fCIk1hpHE0hlhdoKdZzwKMIcVl0IIzcg3ZSxr5ijO8n2B8GG">
              <a:extLst>
                <a:ext uri="{FF2B5EF4-FFF2-40B4-BE49-F238E27FC236}">
                  <a16:creationId xmlns:a16="http://schemas.microsoft.com/office/drawing/2014/main" id="{A75CE1BB-C31C-F7B2-A69E-CD664FBA0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159" y="1575559"/>
              <a:ext cx="1619250" cy="282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299D25-9A71-5AC2-46FD-0111F42E86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83584" y="1501346"/>
              <a:ext cx="0" cy="305827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88588B9-ACBA-D43F-1008-7837C8A5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972" y="1720022"/>
              <a:ext cx="144462" cy="142875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83E787E-BAE6-BEE4-74B0-95A279A85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434" y="2270884"/>
              <a:ext cx="144463" cy="144463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A03DE0D-58EF-239E-18DA-8B9539888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797" y="2701097"/>
              <a:ext cx="144462" cy="142875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D9D583-3B73-31A7-F14D-0157A60E6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259" y="3231322"/>
              <a:ext cx="144463" cy="144462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A6A9CC-EAED-6B20-437C-074896D3D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259" y="4023484"/>
              <a:ext cx="144463" cy="144463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104" name="Group 4103">
            <a:extLst>
              <a:ext uri="{FF2B5EF4-FFF2-40B4-BE49-F238E27FC236}">
                <a16:creationId xmlns:a16="http://schemas.microsoft.com/office/drawing/2014/main" id="{C6223021-3AC6-6EC5-54AC-36725A515DA2}"/>
              </a:ext>
            </a:extLst>
          </p:cNvPr>
          <p:cNvGrpSpPr/>
          <p:nvPr/>
        </p:nvGrpSpPr>
        <p:grpSpPr>
          <a:xfrm>
            <a:off x="3148464" y="3742681"/>
            <a:ext cx="3795029" cy="2884487"/>
            <a:chOff x="2769322" y="3132897"/>
            <a:chExt cx="3795029" cy="2884487"/>
          </a:xfrm>
        </p:grpSpPr>
        <p:pic>
          <p:nvPicPr>
            <p:cNvPr id="50" name="Picture 2" descr="http://t3.gstatic.com/images?q=tbn:ANd9GcQ2fCIk1hpHE0hlhdoKdZzwKMIcVl0IIzcg3ZSxr5ijO8n2B8GG">
              <a:extLst>
                <a:ext uri="{FF2B5EF4-FFF2-40B4-BE49-F238E27FC236}">
                  <a16:creationId xmlns:a16="http://schemas.microsoft.com/office/drawing/2014/main" id="{70DF6758-A2BD-6714-88B3-8461F6556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347" y="4398134"/>
              <a:ext cx="2828925" cy="161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01" name="Group 4100">
              <a:extLst>
                <a:ext uri="{FF2B5EF4-FFF2-40B4-BE49-F238E27FC236}">
                  <a16:creationId xmlns:a16="http://schemas.microsoft.com/office/drawing/2014/main" id="{255D39A7-A488-7009-1A7B-C4F406445AED}"/>
                </a:ext>
              </a:extLst>
            </p:cNvPr>
            <p:cNvGrpSpPr/>
            <p:nvPr/>
          </p:nvGrpSpPr>
          <p:grpSpPr>
            <a:xfrm>
              <a:off x="2769322" y="3132897"/>
              <a:ext cx="3795029" cy="2016125"/>
              <a:chOff x="2769322" y="3132897"/>
              <a:chExt cx="3795029" cy="2016125"/>
            </a:xfrm>
          </p:grpSpPr>
          <p:sp>
            <p:nvSpPr>
              <p:cNvPr id="52" name="Arc 27">
                <a:extLst>
                  <a:ext uri="{FF2B5EF4-FFF2-40B4-BE49-F238E27FC236}">
                    <a16:creationId xmlns:a16="http://schemas.microsoft.com/office/drawing/2014/main" id="{DD3BDB3B-2C49-891F-6B0D-CCEE66D155B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>
                <a:off x="2770115" y="3132104"/>
                <a:ext cx="2016125" cy="2017712"/>
              </a:xfrm>
              <a:custGeom>
                <a:avLst/>
                <a:gdLst>
                  <a:gd name="T0" fmla="*/ 0 w 21600"/>
                  <a:gd name="T1" fmla="*/ 0 h 21600"/>
                  <a:gd name="T2" fmla="*/ 2147483646 w 21600"/>
                  <a:gd name="T3" fmla="*/ 2147483646 h 21600"/>
                  <a:gd name="T4" fmla="*/ 0 w 21600"/>
                  <a:gd name="T5" fmla="*/ 2147483646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 cap="sq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31F1045-9458-88C4-DA91-9271C25114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404839" y="5028372"/>
                <a:ext cx="3159512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193BF36-48BC-18FC-85B9-CC67B4A64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7547" y="4960109"/>
                <a:ext cx="144462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49C3019-2ACA-0485-B653-D916A0F4A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2559" y="4960109"/>
                <a:ext cx="144463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97" name="Oval 4096">
                <a:extLst>
                  <a:ext uri="{FF2B5EF4-FFF2-40B4-BE49-F238E27FC236}">
                    <a16:creationId xmlns:a16="http://schemas.microsoft.com/office/drawing/2014/main" id="{65C15469-8287-2A50-18C1-807E066DA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522" y="4960109"/>
                <a:ext cx="144462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98" name="Oval 4097">
                <a:extLst>
                  <a:ext uri="{FF2B5EF4-FFF2-40B4-BE49-F238E27FC236}">
                    <a16:creationId xmlns:a16="http://schemas.microsoft.com/office/drawing/2014/main" id="{90E0BD2E-8D1B-54C7-977A-8AC0F197B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6334" y="4960109"/>
                <a:ext cx="144463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99" name="Oval 4098">
                <a:extLst>
                  <a:ext uri="{FF2B5EF4-FFF2-40B4-BE49-F238E27FC236}">
                    <a16:creationId xmlns:a16="http://schemas.microsoft.com/office/drawing/2014/main" id="{F6512B0F-2565-0DE7-2CD4-C8C655F5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9584" y="4960109"/>
                <a:ext cx="144463" cy="144463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SG" altLang="en-US" sz="1800" b="1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105" name="TextBox 4104">
            <a:extLst>
              <a:ext uri="{FF2B5EF4-FFF2-40B4-BE49-F238E27FC236}">
                <a16:creationId xmlns:a16="http://schemas.microsoft.com/office/drawing/2014/main" id="{BB8CD80F-80B3-ED68-5C46-098632378C84}"/>
              </a:ext>
            </a:extLst>
          </p:cNvPr>
          <p:cNvSpPr txBox="1"/>
          <p:nvPr/>
        </p:nvSpPr>
        <p:spPr>
          <a:xfrm>
            <a:off x="210319" y="791577"/>
            <a:ext cx="5569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400"/>
              <a:t>Points which lie on a line continue to be collinear after the transformation</a:t>
            </a:r>
            <a:endParaRPr lang="en-SG" sz="2400"/>
          </a:p>
        </p:txBody>
      </p:sp>
      <p:sp>
        <p:nvSpPr>
          <p:cNvPr id="4115" name="TextBox 4114">
            <a:extLst>
              <a:ext uri="{FF2B5EF4-FFF2-40B4-BE49-F238E27FC236}">
                <a16:creationId xmlns:a16="http://schemas.microsoft.com/office/drawing/2014/main" id="{A82AE634-14FF-3CC1-9D3C-67F6C55DD607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</p:spTree>
    <p:extLst>
      <p:ext uri="{BB962C8B-B14F-4D97-AF65-F5344CB8AC3E}">
        <p14:creationId xmlns:p14="http://schemas.microsoft.com/office/powerpoint/2010/main" val="9513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6">
            <a:extLst>
              <a:ext uri="{FF2B5EF4-FFF2-40B4-BE49-F238E27FC236}">
                <a16:creationId xmlns:a16="http://schemas.microsoft.com/office/drawing/2014/main" id="{3823E2E0-03BD-7B60-262B-C92A767F6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3" y="5659760"/>
            <a:ext cx="215900" cy="2159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6F65D-8A79-578B-82F9-61CD1C5DEC22}"/>
              </a:ext>
            </a:extLst>
          </p:cNvPr>
          <p:cNvGrpSpPr/>
          <p:nvPr/>
        </p:nvGrpSpPr>
        <p:grpSpPr>
          <a:xfrm>
            <a:off x="2355848" y="2187897"/>
            <a:ext cx="1619250" cy="2828925"/>
            <a:chOff x="2051050" y="1628775"/>
            <a:chExt cx="1619250" cy="2828925"/>
          </a:xfrm>
        </p:grpSpPr>
        <p:pic>
          <p:nvPicPr>
            <p:cNvPr id="2" name="Picture 2" descr="http://t3.gstatic.com/images?q=tbn:ANd9GcQ2fCIk1hpHE0hlhdoKdZzwKMIcVl0IIzcg3ZSxr5ijO8n2B8GG">
              <a:extLst>
                <a:ext uri="{FF2B5EF4-FFF2-40B4-BE49-F238E27FC236}">
                  <a16:creationId xmlns:a16="http://schemas.microsoft.com/office/drawing/2014/main" id="{2700B027-566A-288C-09F3-93F3BF2AD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1628775"/>
              <a:ext cx="1619250" cy="282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9C4054-37E3-FEC3-75C3-FF31008B21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25713" y="2060575"/>
              <a:ext cx="792162" cy="215900"/>
            </a:xfrm>
            <a:prstGeom prst="line">
              <a:avLst/>
            </a:prstGeom>
            <a:noFill/>
            <a:ln w="53975" algn="ctr">
              <a:solidFill>
                <a:srgbClr val="FFFF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0680E22-10FE-F47A-FD48-A3D212AA1D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68538" y="2924175"/>
              <a:ext cx="1008062" cy="288925"/>
            </a:xfrm>
            <a:prstGeom prst="line">
              <a:avLst/>
            </a:prstGeom>
            <a:noFill/>
            <a:ln w="53975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0F2DE-4933-7483-993F-34D88552FC7D}"/>
              </a:ext>
            </a:extLst>
          </p:cNvPr>
          <p:cNvGrpSpPr/>
          <p:nvPr/>
        </p:nvGrpSpPr>
        <p:grpSpPr>
          <a:xfrm>
            <a:off x="3148011" y="3867316"/>
            <a:ext cx="3663950" cy="2762406"/>
            <a:chOff x="2843213" y="3308194"/>
            <a:chExt cx="3663950" cy="2762406"/>
          </a:xfrm>
        </p:grpSpPr>
        <p:pic>
          <p:nvPicPr>
            <p:cNvPr id="3" name="Picture 2" descr="http://t3.gstatic.com/images?q=tbn:ANd9GcQ2fCIk1hpHE0hlhdoKdZzwKMIcVl0IIzcg3ZSxr5ijO8n2B8GG">
              <a:extLst>
                <a:ext uri="{FF2B5EF4-FFF2-40B4-BE49-F238E27FC236}">
                  <a16:creationId xmlns:a16="http://schemas.microsoft.com/office/drawing/2014/main" id="{B1580535-9F4C-3F1A-54EC-09C73E4FF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238" y="4451350"/>
              <a:ext cx="2828925" cy="161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rc 27">
              <a:extLst>
                <a:ext uri="{FF2B5EF4-FFF2-40B4-BE49-F238E27FC236}">
                  <a16:creationId xmlns:a16="http://schemas.microsoft.com/office/drawing/2014/main" id="{756E0287-056B-FF9B-3BA2-4050409339A1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843959" y="3307448"/>
              <a:ext cx="1894044" cy="1895535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1A73FB-F386-9015-55E3-D4DCF89DBB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568156" y="5128419"/>
              <a:ext cx="792163" cy="358775"/>
            </a:xfrm>
            <a:prstGeom prst="line">
              <a:avLst/>
            </a:prstGeom>
            <a:noFill/>
            <a:ln w="53975" algn="ctr">
              <a:solidFill>
                <a:srgbClr val="FFFF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43203D-2A35-B585-B57E-B43D3821D8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499769" y="4941094"/>
              <a:ext cx="1008062" cy="431800"/>
            </a:xfrm>
            <a:prstGeom prst="line">
              <a:avLst/>
            </a:prstGeom>
            <a:noFill/>
            <a:ln w="53975" algn="ctr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DE36A6F-DD31-E7E7-914B-10DA86B3A284}"/>
              </a:ext>
            </a:extLst>
          </p:cNvPr>
          <p:cNvSpPr txBox="1"/>
          <p:nvPr/>
        </p:nvSpPr>
        <p:spPr>
          <a:xfrm>
            <a:off x="195530" y="851877"/>
            <a:ext cx="511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/>
              <a:t>Ratios of distances are preserved.</a:t>
            </a:r>
            <a:endParaRPr lang="en-SG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2729-431F-E776-5102-64CA530794BA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</p:spTree>
    <p:extLst>
      <p:ext uri="{BB962C8B-B14F-4D97-AF65-F5344CB8AC3E}">
        <p14:creationId xmlns:p14="http://schemas.microsoft.com/office/powerpoint/2010/main" val="16531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t3.gstatic.com/images?q=tbn:ANd9GcQ2fCIk1hpHE0hlhdoKdZzwKMIcVl0IIzcg3ZSxr5ijO8n2B8GG">
            <a:extLst>
              <a:ext uri="{FF2B5EF4-FFF2-40B4-BE49-F238E27FC236}">
                <a16:creationId xmlns:a16="http://schemas.microsoft.com/office/drawing/2014/main" id="{4E65A404-8F5E-C556-AABE-0301E5BC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81" y="3661787"/>
            <a:ext cx="1173254" cy="2049792"/>
          </a:xfrm>
          <a:prstGeom prst="rect">
            <a:avLst/>
          </a:prstGeom>
          <a:noFill/>
          <a:ln w="9525">
            <a:solidFill>
              <a:srgbClr val="000000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t3.gstatic.com/images?q=tbn:ANd9GcQ2fCIk1hpHE0hlhdoKdZzwKMIcVl0IIzcg3ZSxr5ijO8n2B8GG">
            <a:extLst>
              <a:ext uri="{FF2B5EF4-FFF2-40B4-BE49-F238E27FC236}">
                <a16:creationId xmlns:a16="http://schemas.microsoft.com/office/drawing/2014/main" id="{C4E4766C-1938-120B-80F4-44FB1665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77" y="1995820"/>
            <a:ext cx="2485339" cy="4340496"/>
          </a:xfrm>
          <a:prstGeom prst="rect">
            <a:avLst/>
          </a:prstGeom>
          <a:noFill/>
          <a:ln w="9525">
            <a:solidFill>
              <a:srgbClr val="000000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3">
            <a:extLst>
              <a:ext uri="{FF2B5EF4-FFF2-40B4-BE49-F238E27FC236}">
                <a16:creationId xmlns:a16="http://schemas.microsoft.com/office/drawing/2014/main" id="{C158E0BA-EB0A-8F61-9FC2-A6701655015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92277" y="1995820"/>
            <a:ext cx="3395904" cy="166596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E898D6-D72D-6872-D8EC-CE59DB2B080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62644" y="1995820"/>
            <a:ext cx="2098791" cy="166596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20">
            <a:extLst>
              <a:ext uri="{FF2B5EF4-FFF2-40B4-BE49-F238E27FC236}">
                <a16:creationId xmlns:a16="http://schemas.microsoft.com/office/drawing/2014/main" id="{31035C7E-AEA8-6984-3243-C7676D44AA4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1892277" y="5699329"/>
            <a:ext cx="3395904" cy="55532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22">
            <a:extLst>
              <a:ext uri="{FF2B5EF4-FFF2-40B4-BE49-F238E27FC236}">
                <a16:creationId xmlns:a16="http://schemas.microsoft.com/office/drawing/2014/main" id="{D8A4D967-97D9-2B07-EB16-C2252C71309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300034" y="5699329"/>
            <a:ext cx="2161401" cy="61793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4B947E-E55F-E13D-31B7-6807B710925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39994" y="4279719"/>
            <a:ext cx="1667327" cy="476379"/>
          </a:xfrm>
          <a:prstGeom prst="line">
            <a:avLst/>
          </a:prstGeom>
          <a:noFill/>
          <a:ln w="53975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F18731-1301-FD5F-F0F0-81AB94683A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34067" y="4279719"/>
            <a:ext cx="905121" cy="246356"/>
          </a:xfrm>
          <a:prstGeom prst="line">
            <a:avLst/>
          </a:prstGeom>
          <a:noFill/>
          <a:ln w="53975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7CF82E-2316-3623-9FA1-C9876EB9EC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86179" y="4773792"/>
            <a:ext cx="803039" cy="246357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D466D6-A21B-5DD2-5149-DA91E44730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20285" y="4755573"/>
            <a:ext cx="432825" cy="123858"/>
          </a:xfrm>
          <a:prstGeom prst="line">
            <a:avLst/>
          </a:prstGeom>
          <a:noFill/>
          <a:ln w="38100" algn="ctr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280570-C214-D0F5-9F98-670E09D55673}"/>
              </a:ext>
            </a:extLst>
          </p:cNvPr>
          <p:cNvSpPr txBox="1"/>
          <p:nvPr/>
        </p:nvSpPr>
        <p:spPr>
          <a:xfrm>
            <a:off x="5620285" y="1976766"/>
            <a:ext cx="3012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SG" altLang="en-US" sz="16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Basically, the essential shape of an object is preserved after transformation. </a:t>
            </a:r>
            <a:endParaRPr lang="en-SG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F5130-076C-F664-D26E-4EA96C2F5D01}"/>
              </a:ext>
            </a:extLst>
          </p:cNvPr>
          <p:cNvSpPr txBox="1"/>
          <p:nvPr/>
        </p:nvSpPr>
        <p:spPr>
          <a:xfrm>
            <a:off x="195530" y="851877"/>
            <a:ext cx="511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/>
              <a:t>Ratios of distances are preserved.</a:t>
            </a:r>
            <a:endParaRPr lang="en-SG" sz="28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96648A-5D1C-E285-6A3C-6A4164E4DD1A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</p:spTree>
    <p:extLst>
      <p:ext uri="{BB962C8B-B14F-4D97-AF65-F5344CB8AC3E}">
        <p14:creationId xmlns:p14="http://schemas.microsoft.com/office/powerpoint/2010/main" val="29527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A795F5-92E7-EA72-E930-F7C6609AD307}"/>
              </a:ext>
            </a:extLst>
          </p:cNvPr>
          <p:cNvSpPr txBox="1"/>
          <p:nvPr/>
        </p:nvSpPr>
        <p:spPr>
          <a:xfrm>
            <a:off x="0" y="6627168"/>
            <a:ext cx="27700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https://en.wikipedia.org/wiki/Affine_transformation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666922D-8B87-94D5-BCF2-6360F282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25" y="1899545"/>
            <a:ext cx="3670110" cy="3676207"/>
          </a:xfrm>
          <a:prstGeom prst="rect">
            <a:avLst/>
          </a:prstGeom>
        </p:spPr>
      </p:pic>
      <p:sp>
        <p:nvSpPr>
          <p:cNvPr id="4103" name="TextBox 4102">
            <a:extLst>
              <a:ext uri="{FF2B5EF4-FFF2-40B4-BE49-F238E27FC236}">
                <a16:creationId xmlns:a16="http://schemas.microsoft.com/office/drawing/2014/main" id="{93CA15FE-4256-FD07-8CE9-50D5EDB08545}"/>
              </a:ext>
            </a:extLst>
          </p:cNvPr>
          <p:cNvSpPr txBox="1"/>
          <p:nvPr/>
        </p:nvSpPr>
        <p:spPr>
          <a:xfrm>
            <a:off x="1710759" y="5175642"/>
            <a:ext cx="177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 b="1">
                <a:solidFill>
                  <a:srgbClr val="00B0F0"/>
                </a:solidFill>
              </a:rPr>
              <a:t>1.25/3.0 = 0.42</a:t>
            </a:r>
            <a:endParaRPr lang="en-SG" sz="2000" b="1">
              <a:solidFill>
                <a:srgbClr val="00B0F0"/>
              </a:solidFill>
            </a:endParaRP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69568B34-7A3A-AF97-F86D-FA5B6F1F7DED}"/>
              </a:ext>
            </a:extLst>
          </p:cNvPr>
          <p:cNvSpPr txBox="1"/>
          <p:nvPr/>
        </p:nvSpPr>
        <p:spPr>
          <a:xfrm>
            <a:off x="4732753" y="5182365"/>
            <a:ext cx="192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000" b="1">
                <a:solidFill>
                  <a:srgbClr val="00B0F0"/>
                </a:solidFill>
              </a:rPr>
              <a:t>1.55/3.65 = 0.42</a:t>
            </a:r>
            <a:endParaRPr lang="en-SG" sz="2000" b="1">
              <a:solidFill>
                <a:srgbClr val="00B0F0"/>
              </a:solidFill>
            </a:endParaRPr>
          </a:p>
        </p:txBody>
      </p:sp>
      <p:sp>
        <p:nvSpPr>
          <p:cNvPr id="4112" name="TextBox 4111">
            <a:extLst>
              <a:ext uri="{FF2B5EF4-FFF2-40B4-BE49-F238E27FC236}">
                <a16:creationId xmlns:a16="http://schemas.microsoft.com/office/drawing/2014/main" id="{C5B83E55-AF1C-6747-76FB-022DD29C217F}"/>
              </a:ext>
            </a:extLst>
          </p:cNvPr>
          <p:cNvSpPr txBox="1"/>
          <p:nvPr/>
        </p:nvSpPr>
        <p:spPr>
          <a:xfrm>
            <a:off x="195530" y="851877"/>
            <a:ext cx="511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en-US" sz="2800"/>
              <a:t>Ratios of distances are preserved.</a:t>
            </a:r>
            <a:endParaRPr lang="en-SG" sz="2800"/>
          </a:p>
        </p:txBody>
      </p:sp>
      <p:sp>
        <p:nvSpPr>
          <p:cNvPr id="4113" name="TextBox 4112">
            <a:extLst>
              <a:ext uri="{FF2B5EF4-FFF2-40B4-BE49-F238E27FC236}">
                <a16:creationId xmlns:a16="http://schemas.microsoft.com/office/drawing/2014/main" id="{958FB1F3-06F3-79F9-F500-EC6ABAF34EA6}"/>
              </a:ext>
            </a:extLst>
          </p:cNvPr>
          <p:cNvSpPr txBox="1"/>
          <p:nvPr/>
        </p:nvSpPr>
        <p:spPr>
          <a:xfrm>
            <a:off x="238599" y="53720"/>
            <a:ext cx="5513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/>
              <a:t>Affine transformations</a:t>
            </a:r>
            <a:endParaRPr lang="en-SG" sz="4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0997CB-266E-42AA-F2B8-723A840A67E7}"/>
              </a:ext>
            </a:extLst>
          </p:cNvPr>
          <p:cNvGrpSpPr/>
          <p:nvPr/>
        </p:nvGrpSpPr>
        <p:grpSpPr>
          <a:xfrm>
            <a:off x="4002277" y="2104465"/>
            <a:ext cx="4045788" cy="3077900"/>
            <a:chOff x="4002277" y="2104465"/>
            <a:chExt cx="4045788" cy="3077900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7DEC0B75-8359-63CA-18C2-9F2DA9EA6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80" b="16044"/>
            <a:stretch/>
          </p:blipFill>
          <p:spPr bwMode="auto">
            <a:xfrm>
              <a:off x="4002277" y="2473053"/>
              <a:ext cx="3985273" cy="251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043F8C-62F5-F9E1-0E8E-6100EC89271A}"/>
                </a:ext>
              </a:extLst>
            </p:cNvPr>
            <p:cNvGrpSpPr/>
            <p:nvPr/>
          </p:nvGrpSpPr>
          <p:grpSpPr>
            <a:xfrm>
              <a:off x="5091006" y="2504069"/>
              <a:ext cx="1554381" cy="1716803"/>
              <a:chOff x="5091006" y="2504069"/>
              <a:chExt cx="1554381" cy="1716803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5E392A0-2ABC-C5AD-EC11-41B9D1A679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9212" y="2504069"/>
                <a:ext cx="297500" cy="626323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6" name="Straight Connector 4095">
                <a:extLst>
                  <a:ext uri="{FF2B5EF4-FFF2-40B4-BE49-F238E27FC236}">
                    <a16:creationId xmlns:a16="http://schemas.microsoft.com/office/drawing/2014/main" id="{0D593DAF-D4BD-5EE9-642C-BEEF51A7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2082" y="3736289"/>
                <a:ext cx="1313305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09" name="TextBox 4108">
                <a:extLst>
                  <a:ext uri="{FF2B5EF4-FFF2-40B4-BE49-F238E27FC236}">
                    <a16:creationId xmlns:a16="http://schemas.microsoft.com/office/drawing/2014/main" id="{E85BB052-8E71-11A6-2248-0C9EB0B70D98}"/>
                  </a:ext>
                </a:extLst>
              </p:cNvPr>
              <p:cNvSpPr txBox="1"/>
              <p:nvPr/>
            </p:nvSpPr>
            <p:spPr>
              <a:xfrm>
                <a:off x="5091006" y="2569230"/>
                <a:ext cx="558206" cy="33855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SG" altLang="en-US" sz="1600" b="1">
                    <a:solidFill>
                      <a:schemeClr val="bg1"/>
                    </a:solidFill>
                  </a:rPr>
                  <a:t>1.55</a:t>
                </a:r>
                <a:endParaRPr lang="en-SG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10" name="TextBox 4109">
                <a:extLst>
                  <a:ext uri="{FF2B5EF4-FFF2-40B4-BE49-F238E27FC236}">
                    <a16:creationId xmlns:a16="http://schemas.microsoft.com/office/drawing/2014/main" id="{32302AD5-6868-5A3E-3E9C-841F01389645}"/>
                  </a:ext>
                </a:extLst>
              </p:cNvPr>
              <p:cNvSpPr txBox="1"/>
              <p:nvPr/>
            </p:nvSpPr>
            <p:spPr>
              <a:xfrm>
                <a:off x="5682477" y="3882318"/>
                <a:ext cx="558206" cy="33855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SG" altLang="en-US" sz="1600" b="1">
                    <a:solidFill>
                      <a:schemeClr val="bg1"/>
                    </a:solidFill>
                  </a:rPr>
                  <a:t>3.65</a:t>
                </a:r>
                <a:endParaRPr lang="en-SG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90C46-2DE5-FB45-001C-D73A9D934042}"/>
                </a:ext>
              </a:extLst>
            </p:cNvPr>
            <p:cNvSpPr/>
            <p:nvPr/>
          </p:nvSpPr>
          <p:spPr>
            <a:xfrm>
              <a:off x="5308598" y="2104465"/>
              <a:ext cx="2739467" cy="4107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59A7EA-6199-BF7D-F95C-30C1E6ED0DF2}"/>
                </a:ext>
              </a:extLst>
            </p:cNvPr>
            <p:cNvSpPr/>
            <p:nvPr/>
          </p:nvSpPr>
          <p:spPr>
            <a:xfrm>
              <a:off x="4175313" y="4970123"/>
              <a:ext cx="1133286" cy="212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443E9E-DB64-66E6-6A6A-F1D490AA26D7}"/>
              </a:ext>
            </a:extLst>
          </p:cNvPr>
          <p:cNvGrpSpPr/>
          <p:nvPr/>
        </p:nvGrpSpPr>
        <p:grpSpPr>
          <a:xfrm>
            <a:off x="1425222" y="2916421"/>
            <a:ext cx="2129112" cy="2083200"/>
            <a:chOff x="1425222" y="2916421"/>
            <a:chExt cx="2129112" cy="20832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DFC1AFB-35BD-01E6-F359-B3B86131D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0759" y="3048930"/>
              <a:ext cx="1771400" cy="1950691"/>
            </a:xfrm>
            <a:prstGeom prst="rect">
              <a:avLst/>
            </a:prstGeom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409DC14-9C2A-9445-7A3B-70B6A627B6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0" t="15936" r="15855" b="15989"/>
            <a:stretch/>
          </p:blipFill>
          <p:spPr bwMode="auto">
            <a:xfrm>
              <a:off x="1676652" y="3092442"/>
              <a:ext cx="1877682" cy="1877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FEEA52-80B2-3CD7-1C6C-7C71F4BF6010}"/>
                </a:ext>
              </a:extLst>
            </p:cNvPr>
            <p:cNvGrpSpPr/>
            <p:nvPr/>
          </p:nvGrpSpPr>
          <p:grpSpPr>
            <a:xfrm>
              <a:off x="1425222" y="3112527"/>
              <a:ext cx="1667602" cy="1390970"/>
              <a:chOff x="1425222" y="3112527"/>
              <a:chExt cx="1667602" cy="139097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9FCABFD-7C4E-5C41-AE17-C7E3B6E15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578" y="3112527"/>
                <a:ext cx="0" cy="451707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814CC94-6F5C-6BC5-6267-78D3FEC5E3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861" y="4028600"/>
                <a:ext cx="939963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02" name="TextBox 4101">
                <a:extLst>
                  <a:ext uri="{FF2B5EF4-FFF2-40B4-BE49-F238E27FC236}">
                    <a16:creationId xmlns:a16="http://schemas.microsoft.com/office/drawing/2014/main" id="{1F0636BC-FE63-1739-4FFF-FAD32FE12AE3}"/>
                  </a:ext>
                </a:extLst>
              </p:cNvPr>
              <p:cNvSpPr txBox="1"/>
              <p:nvPr/>
            </p:nvSpPr>
            <p:spPr>
              <a:xfrm>
                <a:off x="2428949" y="4164943"/>
                <a:ext cx="466289" cy="33855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SG" altLang="en-US" sz="1600" b="1">
                    <a:solidFill>
                      <a:schemeClr val="bg1"/>
                    </a:solidFill>
                  </a:rPr>
                  <a:t>3.0</a:t>
                </a:r>
                <a:endParaRPr lang="en-SG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08" name="TextBox 4107">
                <a:extLst>
                  <a:ext uri="{FF2B5EF4-FFF2-40B4-BE49-F238E27FC236}">
                    <a16:creationId xmlns:a16="http://schemas.microsoft.com/office/drawing/2014/main" id="{3C1A453F-25BE-D7A0-C987-0FD2F74A5F3A}"/>
                  </a:ext>
                </a:extLst>
              </p:cNvPr>
              <p:cNvSpPr txBox="1"/>
              <p:nvPr/>
            </p:nvSpPr>
            <p:spPr>
              <a:xfrm>
                <a:off x="1425222" y="3166674"/>
                <a:ext cx="558206" cy="33855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SG" altLang="en-US" sz="1600" b="1">
                    <a:solidFill>
                      <a:schemeClr val="bg1"/>
                    </a:solidFill>
                  </a:rPr>
                  <a:t>1.25</a:t>
                </a:r>
                <a:endParaRPr lang="en-SG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849272-210C-6240-F649-6E81C7EC69E2}"/>
                </a:ext>
              </a:extLst>
            </p:cNvPr>
            <p:cNvSpPr/>
            <p:nvPr/>
          </p:nvSpPr>
          <p:spPr>
            <a:xfrm>
              <a:off x="1781736" y="2916421"/>
              <a:ext cx="558206" cy="196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AB5F8-D932-149D-DAE1-213CE597170D}"/>
              </a:ext>
            </a:extLst>
          </p:cNvPr>
          <p:cNvSpPr/>
          <p:nvPr/>
        </p:nvSpPr>
        <p:spPr>
          <a:xfrm>
            <a:off x="1820530" y="4953612"/>
            <a:ext cx="558206" cy="196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6675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44870734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3809</TotalTime>
  <Words>2736</Words>
  <Application>Microsoft Office PowerPoint</Application>
  <PresentationFormat>On-screen Show (4:3)</PresentationFormat>
  <Paragraphs>504</Paragraphs>
  <Slides>59</Slides>
  <Notes>9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-apple-system</vt:lpstr>
      <vt:lpstr>Arial</vt:lpstr>
      <vt:lpstr>Arial</vt:lpstr>
      <vt:lpstr>Calibri</vt:lpstr>
      <vt:lpstr>Calibri Light</vt:lpstr>
      <vt:lpstr>Cambria Math</vt:lpstr>
      <vt:lpstr>Dreaming Outloud Pro</vt:lpstr>
      <vt:lpstr>Trebuchet MS</vt:lpstr>
      <vt:lpstr>Office Theme</vt:lpstr>
      <vt:lpstr>Equation</vt:lpstr>
      <vt:lpstr>수식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Temasek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FINNIGAN (TP)</dc:creator>
  <cp:lastModifiedBy>Jedidiah Wong</cp:lastModifiedBy>
  <cp:revision>183</cp:revision>
  <dcterms:created xsi:type="dcterms:W3CDTF">2022-10-12T03:29:18Z</dcterms:created>
  <dcterms:modified xsi:type="dcterms:W3CDTF">2023-10-31T14:18:26Z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2022-10-12T03:29:23Z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3a1e3027-762e-4cba-9b3e-53f3a7b8916c</vt:lpwstr>
  </property>
  <property fmtid="{D5CDD505-2E9C-101B-9397-08002B2CF9AE}" pid="8" name="MSIP_Label_d528611d-fe69-484f-b56b-0db8a0d79612_ContentBits">
    <vt:lpwstr>0</vt:lpwstr>
  </property>
</Properties>
</file>